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16"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entury Gothic" panose="020B0502020202020204" pitchFamily="34" charset="0"/>
      <p:regular r:id="rId13"/>
      <p:bold r:id="rId14"/>
      <p:italic r:id="rId15"/>
      <p:boldItalic r:id="rId16"/>
    </p:embeddedFont>
    <p:embeddedFont>
      <p:font typeface="Inter"/>
      <p:regular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2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024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48A87A34-81AB-432B-8DAE-1953F412C126}" type="datetimeFigureOut">
              <a:rPr lang="en-US" smtClean="0"/>
              <a:t>11/17/2024</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6148887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10965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smtClean="0"/>
              <a:pPr/>
              <a:t>11/17/2024</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024857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smtClean="0"/>
              <a:pPr/>
              <a:t>11/17/2024</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422284669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48A87A34-81AB-432B-8DAE-1953F412C126}" type="datetimeFigureOut">
              <a:rPr lang="en-US" smtClean="0"/>
              <a:pPr/>
              <a:t>11/17/2024</a:t>
            </a:fld>
            <a:endParaRPr lang="en-US" dirty="0"/>
          </a:p>
        </p:txBody>
      </p:sp>
      <p:sp>
        <p:nvSpPr>
          <p:cNvPr id="6" name="Footer Placeholder 5"/>
          <p:cNvSpPr>
            <a:spLocks noGrp="1"/>
          </p:cNvSpPr>
          <p:nvPr>
            <p:ph type="ftr" sz="quarter" idx="11"/>
          </p:nvPr>
        </p:nvSpPr>
        <p:spPr>
          <a:xfrm>
            <a:off x="822960" y="45466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93136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939768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763665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580314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48A87A34-81AB-432B-8DAE-1953F412C126}" type="datetimeFigureOut">
              <a:rPr lang="en-US" smtClean="0"/>
              <a:pPr/>
              <a:t>11/17/2024</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474579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24937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6731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03534432"/>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40397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8595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56313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38952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8872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02491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8310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877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n-US"/>
              <a:t>Click to edit Master title style</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smtClean="0"/>
              <a:pPr/>
              <a:t>11/17/2024</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652078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8239083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22961" y="3759200"/>
            <a:ext cx="637413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759200"/>
            <a:ext cx="640080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1995063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099054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900484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n-US"/>
              <a:t>Click to edit Master title style</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631032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2769508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smtClean="0"/>
              <a:pPr/>
              <a:t>11/17/2024</a:t>
            </a:fld>
            <a:endParaRPr lang="en-US" dirty="0"/>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93850983"/>
      </p:ext>
    </p:extLst>
  </p:cSld>
  <p:clrMap bg1="dk1" tx1="lt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 id="2147483743" r:id="rId27"/>
  </p:sldLayoutIdLst>
  <p:hf sldNum="0" hdr="0" ftr="0" dt="0"/>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67151"/>
            <a:ext cx="7556421" cy="1488519"/>
          </a:xfrm>
          <a:prstGeom prst="rect">
            <a:avLst/>
          </a:prstGeom>
          <a:noFill/>
          <a:ln/>
        </p:spPr>
        <p:txBody>
          <a:bodyPr wrap="square" lIns="0" tIns="0" rIns="0" bIns="0" rtlCol="0" anchor="t"/>
          <a:lstStyle/>
          <a:p>
            <a:pPr marL="0" indent="0">
              <a:lnSpc>
                <a:spcPts val="5850"/>
              </a:lnSpc>
              <a:buNone/>
            </a:pPr>
            <a:r>
              <a:rPr lang="en-US" sz="4650" b="1" kern="0" spc="-94" dirty="0" err="1">
                <a:solidFill>
                  <a:srgbClr val="FF8AAF"/>
                </a:solidFill>
                <a:latin typeface="Petrona Bold" pitchFamily="34" charset="0"/>
                <a:ea typeface="Petrona Bold" pitchFamily="34" charset="-122"/>
                <a:cs typeface="Petrona Bold" pitchFamily="34" charset="-120"/>
              </a:rPr>
              <a:t>ForkScore</a:t>
            </a:r>
            <a:r>
              <a:rPr lang="en-US" sz="4650" b="1" kern="0" spc="-94" dirty="0">
                <a:solidFill>
                  <a:srgbClr val="FF8AAF"/>
                </a:solidFill>
                <a:latin typeface="Petrona Bold" pitchFamily="34" charset="0"/>
                <a:ea typeface="Petrona Bold" pitchFamily="34" charset="-122"/>
                <a:cs typeface="Petrona Bold" pitchFamily="34" charset="-120"/>
              </a:rPr>
              <a:t>: Review Analysis with NLP</a:t>
            </a:r>
            <a:endParaRPr lang="en-US" sz="4650" dirty="0"/>
          </a:p>
        </p:txBody>
      </p:sp>
      <p:sp>
        <p:nvSpPr>
          <p:cNvPr id="4" name="Text 1"/>
          <p:cNvSpPr/>
          <p:nvPr/>
        </p:nvSpPr>
        <p:spPr>
          <a:xfrm>
            <a:off x="6280190" y="3795832"/>
            <a:ext cx="7556421"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A cutting-edge initiative leveraging natural language processing (NLP) and the powerful RoBERTa model to analyze reviews and unlock actionable insights. This presentation explores the project's objectives, methodology, technology stack, and impressive results.</a:t>
            </a:r>
            <a:endParaRPr lang="en-US" sz="1750" dirty="0"/>
          </a:p>
        </p:txBody>
      </p:sp>
      <p:sp>
        <p:nvSpPr>
          <p:cNvPr id="7" name="Text 3"/>
          <p:cNvSpPr/>
          <p:nvPr/>
        </p:nvSpPr>
        <p:spPr>
          <a:xfrm>
            <a:off x="6756440" y="5865495"/>
            <a:ext cx="2405301" cy="396835"/>
          </a:xfrm>
          <a:prstGeom prst="rect">
            <a:avLst/>
          </a:prstGeom>
          <a:noFill/>
          <a:ln/>
        </p:spPr>
        <p:txBody>
          <a:bodyPr wrap="none" lIns="0" tIns="0" rIns="0" bIns="0" rtlCol="0" anchor="t"/>
          <a:lstStyle/>
          <a:p>
            <a:pPr marL="0" indent="0" algn="l">
              <a:lnSpc>
                <a:spcPts val="3100"/>
              </a:lnSpc>
              <a:buNone/>
            </a:pPr>
            <a:r>
              <a:rPr lang="en-US" sz="2200" b="1" kern="0" spc="-36" dirty="0">
                <a:solidFill>
                  <a:srgbClr val="E0D6DE"/>
                </a:solidFill>
                <a:latin typeface="Inter Bold" pitchFamily="34" charset="0"/>
                <a:ea typeface="Inter Bold" pitchFamily="34" charset="-122"/>
                <a:cs typeface="Inter Bold" pitchFamily="34" charset="-120"/>
              </a:rPr>
              <a:t>by - Avantika Singh</a:t>
            </a:r>
          </a:p>
          <a:p>
            <a:pPr marL="0" indent="0" algn="l">
              <a:lnSpc>
                <a:spcPts val="3100"/>
              </a:lnSpc>
              <a:buNone/>
            </a:pPr>
            <a:r>
              <a:rPr lang="en-US" sz="2200" b="1" kern="0" spc="-36" dirty="0">
                <a:solidFill>
                  <a:srgbClr val="E0D6DE"/>
                </a:solidFill>
                <a:latin typeface="Inter Bold" pitchFamily="34" charset="0"/>
                <a:ea typeface="Inter Bold" pitchFamily="34" charset="-122"/>
              </a:rPr>
              <a:t>        Shivani Shukla</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438187" y="2279610"/>
            <a:ext cx="5954197" cy="744260"/>
          </a:xfrm>
          <a:prstGeom prst="rect">
            <a:avLst/>
          </a:prstGeom>
          <a:noFill/>
          <a:ln/>
        </p:spPr>
        <p:txBody>
          <a:bodyPr wrap="none" lIns="0" tIns="0" rIns="0" bIns="0" rtlCol="0" anchor="t"/>
          <a:lstStyle/>
          <a:p>
            <a:pPr marL="0" indent="0">
              <a:lnSpc>
                <a:spcPts val="5850"/>
              </a:lnSpc>
              <a:buNone/>
            </a:pPr>
            <a:r>
              <a:rPr lang="en-US" sz="9600" b="1" kern="0" spc="-94" dirty="0">
                <a:solidFill>
                  <a:srgbClr val="FF8AAF"/>
                </a:solidFill>
                <a:latin typeface="Petrona Bold" pitchFamily="34" charset="0"/>
                <a:ea typeface="Petrona Bold" pitchFamily="34" charset="-122"/>
              </a:rPr>
              <a:t>Thank You!</a:t>
            </a:r>
            <a:endParaRPr lang="en-US" sz="960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marL="0" indent="0">
              <a:lnSpc>
                <a:spcPts val="2900"/>
              </a:lnSpc>
              <a:buNone/>
            </a:pPr>
            <a:endParaRPr lang="en-US" sz="2300" dirty="0"/>
          </a:p>
        </p:txBody>
      </p:sp>
      <p:sp>
        <p:nvSpPr>
          <p:cNvPr id="4" name="Text 2"/>
          <p:cNvSpPr/>
          <p:nvPr/>
        </p:nvSpPr>
        <p:spPr>
          <a:xfrm>
            <a:off x="793790" y="4423410"/>
            <a:ext cx="6244709" cy="725805"/>
          </a:xfrm>
          <a:prstGeom prst="rect">
            <a:avLst/>
          </a:prstGeom>
          <a:noFill/>
          <a:ln/>
        </p:spPr>
        <p:txBody>
          <a:bodyPr wrap="square" lIns="0" tIns="0" rIns="0" bIns="0" rtlCol="0" anchor="t"/>
          <a:lstStyle/>
          <a:p>
            <a:pPr marL="0" indent="0">
              <a:lnSpc>
                <a:spcPts val="2850"/>
              </a:lnSpc>
              <a:buNone/>
            </a:pPr>
            <a:endParaRPr lang="en-US" sz="1750" dirty="0"/>
          </a:p>
        </p:txBody>
      </p:sp>
      <p:sp>
        <p:nvSpPr>
          <p:cNvPr id="5" name="Text 3"/>
          <p:cNvSpPr/>
          <p:nvPr/>
        </p:nvSpPr>
        <p:spPr>
          <a:xfrm>
            <a:off x="8178800" y="3824526"/>
            <a:ext cx="2397760" cy="372070"/>
          </a:xfrm>
          <a:prstGeom prst="rect">
            <a:avLst/>
          </a:prstGeom>
          <a:noFill/>
          <a:ln/>
        </p:spPr>
        <p:txBody>
          <a:bodyPr wrap="none" lIns="0" tIns="0" rIns="0" bIns="0" rtlCol="0" anchor="t"/>
          <a:lstStyle/>
          <a:p>
            <a:pPr marL="0" indent="0">
              <a:lnSpc>
                <a:spcPts val="2900"/>
              </a:lnSpc>
              <a:buNone/>
            </a:pPr>
            <a:endParaRPr lang="en-US" sz="2300" dirty="0"/>
          </a:p>
        </p:txBody>
      </p:sp>
      <p:sp>
        <p:nvSpPr>
          <p:cNvPr id="6" name="Text 4"/>
          <p:cNvSpPr/>
          <p:nvPr/>
        </p:nvSpPr>
        <p:spPr>
          <a:xfrm>
            <a:off x="7894161" y="4423410"/>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31626" y="704810"/>
            <a:ext cx="8456414" cy="744260"/>
          </a:xfrm>
          <a:prstGeom prst="rect">
            <a:avLst/>
          </a:prstGeom>
          <a:noFill/>
          <a:ln/>
        </p:spPr>
        <p:txBody>
          <a:bodyPr wrap="non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Problem Statement &amp; Objectives</a:t>
            </a:r>
            <a:endParaRPr lang="en-US" sz="4650" dirty="0"/>
          </a:p>
        </p:txBody>
      </p:sp>
      <p:sp>
        <p:nvSpPr>
          <p:cNvPr id="3" name="Text 1"/>
          <p:cNvSpPr/>
          <p:nvPr/>
        </p:nvSpPr>
        <p:spPr>
          <a:xfrm>
            <a:off x="631626" y="1680766"/>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Problem</a:t>
            </a:r>
            <a:endParaRPr lang="en-US" sz="2300" dirty="0"/>
          </a:p>
        </p:txBody>
      </p:sp>
      <p:sp>
        <p:nvSpPr>
          <p:cNvPr id="4" name="Text 2"/>
          <p:cNvSpPr/>
          <p:nvPr/>
        </p:nvSpPr>
        <p:spPr>
          <a:xfrm>
            <a:off x="631626" y="2178050"/>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Online reviews are overwhelming, making it difficult for businesses to grasp customer sentiment and identify key themes.</a:t>
            </a:r>
            <a:endParaRPr lang="en-US" sz="1750" dirty="0"/>
          </a:p>
        </p:txBody>
      </p:sp>
      <p:sp>
        <p:nvSpPr>
          <p:cNvPr id="5" name="Text 3"/>
          <p:cNvSpPr/>
          <p:nvPr/>
        </p:nvSpPr>
        <p:spPr>
          <a:xfrm>
            <a:off x="8056721" y="1617881"/>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Objectives</a:t>
            </a:r>
            <a:endParaRPr lang="en-US" sz="2300" dirty="0"/>
          </a:p>
        </p:txBody>
      </p:sp>
      <p:sp>
        <p:nvSpPr>
          <p:cNvPr id="6" name="Text 4"/>
          <p:cNvSpPr/>
          <p:nvPr/>
        </p:nvSpPr>
        <p:spPr>
          <a:xfrm>
            <a:off x="7754067" y="2178050"/>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Forkscore aims to streamline review analysis by automating sentiment extraction, topic identification, and trend analysis.</a:t>
            </a:r>
            <a:endParaRPr lang="en-US" sz="1750" dirty="0"/>
          </a:p>
        </p:txBody>
      </p:sp>
      <p:sp>
        <p:nvSpPr>
          <p:cNvPr id="8" name="TextBox 7">
            <a:extLst>
              <a:ext uri="{FF2B5EF4-FFF2-40B4-BE49-F238E27FC236}">
                <a16:creationId xmlns:a16="http://schemas.microsoft.com/office/drawing/2014/main" id="{B3EE8B92-69A4-E9A3-0B77-0E6D54082DEB}"/>
              </a:ext>
            </a:extLst>
          </p:cNvPr>
          <p:cNvSpPr txBox="1"/>
          <p:nvPr/>
        </p:nvSpPr>
        <p:spPr>
          <a:xfrm>
            <a:off x="560506" y="3454857"/>
            <a:ext cx="7315200" cy="808748"/>
          </a:xfrm>
          <a:prstGeom prst="rect">
            <a:avLst/>
          </a:prstGeom>
          <a:noFill/>
        </p:spPr>
        <p:txBody>
          <a:bodyPr wrap="square">
            <a:spAutoFit/>
          </a:bodyPr>
          <a:lstStyle/>
          <a:p>
            <a:pPr marL="0" indent="0">
              <a:lnSpc>
                <a:spcPts val="5850"/>
              </a:lnSpc>
              <a:buNone/>
            </a:pPr>
            <a:r>
              <a:rPr lang="en-US" sz="4400" b="1" kern="0" spc="-94" dirty="0">
                <a:solidFill>
                  <a:srgbClr val="FF8AAF"/>
                </a:solidFill>
                <a:latin typeface="Petrona Bold" pitchFamily="34" charset="0"/>
                <a:ea typeface="Petrona Bold" pitchFamily="34" charset="-122"/>
                <a:cs typeface="Petrona Bold" pitchFamily="34" charset="-120"/>
              </a:rPr>
              <a:t>Results and Insights</a:t>
            </a:r>
            <a:endParaRPr lang="en-US" sz="4400" dirty="0"/>
          </a:p>
        </p:txBody>
      </p:sp>
      <p:sp>
        <p:nvSpPr>
          <p:cNvPr id="10" name="TextBox 9">
            <a:extLst>
              <a:ext uri="{FF2B5EF4-FFF2-40B4-BE49-F238E27FC236}">
                <a16:creationId xmlns:a16="http://schemas.microsoft.com/office/drawing/2014/main" id="{88CE7260-26C1-6FD3-0DDF-2FF85F7D63CC}"/>
              </a:ext>
            </a:extLst>
          </p:cNvPr>
          <p:cNvSpPr txBox="1"/>
          <p:nvPr/>
        </p:nvSpPr>
        <p:spPr>
          <a:xfrm>
            <a:off x="560506" y="4459877"/>
            <a:ext cx="7315200" cy="452496"/>
          </a:xfrm>
          <a:prstGeom prst="rect">
            <a:avLst/>
          </a:prstGeom>
          <a:noFill/>
        </p:spPr>
        <p:txBody>
          <a:bodyPr wrap="square">
            <a:spAutoFit/>
          </a:bodyPr>
          <a:lstStyle/>
          <a:p>
            <a:pPr marL="0" indent="0">
              <a:lnSpc>
                <a:spcPts val="2900"/>
              </a:lnSpc>
              <a:buNone/>
            </a:pPr>
            <a:r>
              <a:rPr lang="en-US" sz="2400" b="1" kern="0" spc="-47" dirty="0">
                <a:solidFill>
                  <a:srgbClr val="FF8AAF"/>
                </a:solidFill>
                <a:latin typeface="Petrona Bold" pitchFamily="34" charset="0"/>
                <a:ea typeface="Petrona Bold" pitchFamily="34" charset="-122"/>
                <a:cs typeface="Petrona Bold" pitchFamily="34" charset="-120"/>
              </a:rPr>
              <a:t>Sentiment Trends</a:t>
            </a:r>
            <a:endParaRPr lang="en-US" sz="2400" dirty="0"/>
          </a:p>
        </p:txBody>
      </p:sp>
      <p:sp>
        <p:nvSpPr>
          <p:cNvPr id="12" name="TextBox 11">
            <a:extLst>
              <a:ext uri="{FF2B5EF4-FFF2-40B4-BE49-F238E27FC236}">
                <a16:creationId xmlns:a16="http://schemas.microsoft.com/office/drawing/2014/main" id="{1AB6DDBF-BC26-B5FE-CFA3-2951F81FEA03}"/>
              </a:ext>
            </a:extLst>
          </p:cNvPr>
          <p:cNvSpPr txBox="1"/>
          <p:nvPr/>
        </p:nvSpPr>
        <p:spPr>
          <a:xfrm>
            <a:off x="560506" y="5108645"/>
            <a:ext cx="7315200" cy="802336"/>
          </a:xfrm>
          <a:prstGeom prst="rect">
            <a:avLst/>
          </a:prstGeom>
          <a:noFill/>
        </p:spPr>
        <p:txBody>
          <a:bodyPr wrap="square">
            <a:spAutoFit/>
          </a:bodyPr>
          <a:lstStyle/>
          <a:p>
            <a:pPr marL="0" indent="0">
              <a:lnSpc>
                <a:spcPts val="2850"/>
              </a:lnSpc>
              <a:buNone/>
            </a:pPr>
            <a:r>
              <a:rPr lang="en-US" sz="1800" kern="0" spc="-36" dirty="0">
                <a:solidFill>
                  <a:srgbClr val="E0D6DE"/>
                </a:solidFill>
                <a:latin typeface="Inter" pitchFamily="34" charset="0"/>
                <a:ea typeface="Inter" pitchFamily="34" charset="-122"/>
                <a:cs typeface="Inter" pitchFamily="34" charset="-120"/>
              </a:rPr>
              <a:t>The model identifies key sentiment trends over time, allowing businesses to adjust their strategies accordingly.</a:t>
            </a:r>
            <a:endParaRPr lang="en-US" sz="1800" dirty="0"/>
          </a:p>
        </p:txBody>
      </p:sp>
      <p:sp>
        <p:nvSpPr>
          <p:cNvPr id="14" name="TextBox 13">
            <a:extLst>
              <a:ext uri="{FF2B5EF4-FFF2-40B4-BE49-F238E27FC236}">
                <a16:creationId xmlns:a16="http://schemas.microsoft.com/office/drawing/2014/main" id="{57BF2412-A920-982E-BEEA-AC7CFDE7C8DF}"/>
              </a:ext>
            </a:extLst>
          </p:cNvPr>
          <p:cNvSpPr txBox="1"/>
          <p:nvPr/>
        </p:nvSpPr>
        <p:spPr>
          <a:xfrm>
            <a:off x="8056721" y="4459877"/>
            <a:ext cx="7315200" cy="452496"/>
          </a:xfrm>
          <a:prstGeom prst="rect">
            <a:avLst/>
          </a:prstGeom>
          <a:noFill/>
        </p:spPr>
        <p:txBody>
          <a:bodyPr wrap="square">
            <a:spAutoFit/>
          </a:bodyPr>
          <a:lstStyle/>
          <a:p>
            <a:pPr marL="0" indent="0">
              <a:lnSpc>
                <a:spcPts val="2900"/>
              </a:lnSpc>
              <a:buNone/>
            </a:pPr>
            <a:r>
              <a:rPr lang="en-US" sz="2400" b="1" kern="0" spc="-47" dirty="0">
                <a:solidFill>
                  <a:srgbClr val="FF8AAF"/>
                </a:solidFill>
                <a:latin typeface="Petrona Bold" pitchFamily="34" charset="0"/>
                <a:ea typeface="Petrona Bold" pitchFamily="34" charset="-122"/>
                <a:cs typeface="Petrona Bold" pitchFamily="34" charset="-120"/>
              </a:rPr>
              <a:t>Actionable Insights</a:t>
            </a:r>
            <a:endParaRPr lang="en-US" sz="2400" dirty="0"/>
          </a:p>
        </p:txBody>
      </p:sp>
      <p:sp>
        <p:nvSpPr>
          <p:cNvPr id="16" name="TextBox 15">
            <a:extLst>
              <a:ext uri="{FF2B5EF4-FFF2-40B4-BE49-F238E27FC236}">
                <a16:creationId xmlns:a16="http://schemas.microsoft.com/office/drawing/2014/main" id="{D37AEBE4-C60B-1EE8-BF45-F2FD09C591B5}"/>
              </a:ext>
            </a:extLst>
          </p:cNvPr>
          <p:cNvSpPr txBox="1"/>
          <p:nvPr/>
        </p:nvSpPr>
        <p:spPr>
          <a:xfrm>
            <a:off x="8056721" y="5103413"/>
            <a:ext cx="7686040" cy="1175963"/>
          </a:xfrm>
          <a:prstGeom prst="rect">
            <a:avLst/>
          </a:prstGeom>
          <a:noFill/>
        </p:spPr>
        <p:txBody>
          <a:bodyPr wrap="square">
            <a:spAutoFit/>
          </a:bodyPr>
          <a:lstStyle/>
          <a:p>
            <a:pPr marL="0" indent="0">
              <a:lnSpc>
                <a:spcPts val="2850"/>
              </a:lnSpc>
              <a:buNone/>
            </a:pPr>
            <a:r>
              <a:rPr lang="en-US" sz="1800" kern="0" spc="-36" dirty="0" err="1">
                <a:solidFill>
                  <a:srgbClr val="E0D6DE"/>
                </a:solidFill>
                <a:latin typeface="Inter" pitchFamily="34" charset="0"/>
                <a:ea typeface="Inter" pitchFamily="34" charset="-122"/>
                <a:cs typeface="Inter" pitchFamily="34" charset="-120"/>
              </a:rPr>
              <a:t>ForkScore</a:t>
            </a:r>
            <a:r>
              <a:rPr lang="en-US" sz="1800" kern="0" spc="-36" dirty="0">
                <a:solidFill>
                  <a:srgbClr val="E0D6DE"/>
                </a:solidFill>
                <a:latin typeface="Inter" pitchFamily="34" charset="0"/>
                <a:ea typeface="Inter" pitchFamily="34" charset="-122"/>
                <a:cs typeface="Inter" pitchFamily="34" charset="-120"/>
              </a:rPr>
              <a:t> provides actionable insights, helping businesses </a:t>
            </a:r>
          </a:p>
          <a:p>
            <a:pPr marL="0" indent="0">
              <a:lnSpc>
                <a:spcPts val="2850"/>
              </a:lnSpc>
              <a:buNone/>
            </a:pPr>
            <a:r>
              <a:rPr lang="en-US" sz="1800" kern="0" spc="-36" dirty="0">
                <a:solidFill>
                  <a:srgbClr val="E0D6DE"/>
                </a:solidFill>
                <a:latin typeface="Inter" pitchFamily="34" charset="0"/>
                <a:ea typeface="Inter" pitchFamily="34" charset="-122"/>
                <a:cs typeface="Inter" pitchFamily="34" charset="-120"/>
              </a:rPr>
              <a:t>improve customer satisfaction and optimize their products </a:t>
            </a:r>
          </a:p>
          <a:p>
            <a:pPr marL="0" indent="0">
              <a:lnSpc>
                <a:spcPts val="2850"/>
              </a:lnSpc>
              <a:buNone/>
            </a:pPr>
            <a:r>
              <a:rPr lang="en-US" sz="1800" kern="0" spc="-36" dirty="0">
                <a:solidFill>
                  <a:srgbClr val="E0D6DE"/>
                </a:solidFill>
                <a:latin typeface="Inter" pitchFamily="34" charset="0"/>
                <a:ea typeface="Inter" pitchFamily="34" charset="-122"/>
                <a:cs typeface="Inter" pitchFamily="34" charset="-120"/>
              </a:rPr>
              <a:t>and services.</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135" y="1097637"/>
            <a:ext cx="7361515" cy="693539"/>
          </a:xfrm>
          <a:prstGeom prst="rect">
            <a:avLst/>
          </a:prstGeom>
          <a:noFill/>
          <a:ln/>
        </p:spPr>
        <p:txBody>
          <a:bodyPr wrap="none" lIns="0" tIns="0" rIns="0" bIns="0" rtlCol="0" anchor="t"/>
          <a:lstStyle/>
          <a:p>
            <a:pPr marL="0" indent="0">
              <a:lnSpc>
                <a:spcPts val="5450"/>
              </a:lnSpc>
              <a:buNone/>
            </a:pPr>
            <a:r>
              <a:rPr lang="en-US" sz="4350" b="1" kern="0" spc="-87" dirty="0">
                <a:solidFill>
                  <a:srgbClr val="FF8AAF"/>
                </a:solidFill>
                <a:latin typeface="Petrona Bold" pitchFamily="34" charset="0"/>
                <a:ea typeface="Petrona Bold" pitchFamily="34" charset="-122"/>
                <a:cs typeface="Petrona Bold" pitchFamily="34" charset="-120"/>
              </a:rPr>
              <a:t>Methodology: NLP &amp; RoBERTa</a:t>
            </a:r>
            <a:endParaRPr lang="en-US" sz="4350" dirty="0"/>
          </a:p>
        </p:txBody>
      </p:sp>
      <p:sp>
        <p:nvSpPr>
          <p:cNvPr id="4" name="Shape 1"/>
          <p:cNvSpPr/>
          <p:nvPr/>
        </p:nvSpPr>
        <p:spPr>
          <a:xfrm>
            <a:off x="6226135" y="2345888"/>
            <a:ext cx="475536" cy="475536"/>
          </a:xfrm>
          <a:prstGeom prst="roundRect">
            <a:avLst>
              <a:gd name="adj" fmla="val 18668"/>
            </a:avLst>
          </a:prstGeom>
          <a:solidFill>
            <a:srgbClr val="2F1D63"/>
          </a:solidFill>
          <a:ln w="7620">
            <a:solidFill>
              <a:srgbClr val="48367C"/>
            </a:solidFill>
            <a:prstDash val="solid"/>
          </a:ln>
        </p:spPr>
      </p:sp>
      <p:sp>
        <p:nvSpPr>
          <p:cNvPr id="5" name="Text 2"/>
          <p:cNvSpPr/>
          <p:nvPr/>
        </p:nvSpPr>
        <p:spPr>
          <a:xfrm>
            <a:off x="6395918" y="2417207"/>
            <a:ext cx="135850" cy="332899"/>
          </a:xfrm>
          <a:prstGeom prst="rect">
            <a:avLst/>
          </a:prstGeom>
          <a:noFill/>
          <a:ln/>
        </p:spPr>
        <p:txBody>
          <a:bodyPr wrap="none" lIns="0" tIns="0" rIns="0" bIns="0" rtlCol="0" anchor="t"/>
          <a:lstStyle/>
          <a:p>
            <a:pPr marL="0" indent="0" algn="ctr">
              <a:lnSpc>
                <a:spcPts val="2600"/>
              </a:lnSpc>
              <a:buNone/>
            </a:pPr>
            <a:r>
              <a:rPr lang="en-US" sz="2600" b="1" kern="0" spc="-52" dirty="0">
                <a:solidFill>
                  <a:srgbClr val="E0D6DE"/>
                </a:solidFill>
                <a:latin typeface="Petrona Bold" pitchFamily="34" charset="0"/>
                <a:ea typeface="Petrona Bold" pitchFamily="34" charset="-122"/>
                <a:cs typeface="Petrona Bold" pitchFamily="34" charset="-120"/>
              </a:rPr>
              <a:t>1</a:t>
            </a:r>
            <a:endParaRPr lang="en-US" sz="2600" dirty="0"/>
          </a:p>
        </p:txBody>
      </p:sp>
      <p:sp>
        <p:nvSpPr>
          <p:cNvPr id="6" name="Text 3"/>
          <p:cNvSpPr/>
          <p:nvPr/>
        </p:nvSpPr>
        <p:spPr>
          <a:xfrm>
            <a:off x="6913007" y="2345888"/>
            <a:ext cx="2774156" cy="346710"/>
          </a:xfrm>
          <a:prstGeom prst="rect">
            <a:avLst/>
          </a:prstGeom>
          <a:noFill/>
          <a:ln/>
        </p:spPr>
        <p:txBody>
          <a:bodyPr wrap="none" lIns="0" tIns="0" rIns="0" bIns="0" rtlCol="0" anchor="t"/>
          <a:lstStyle/>
          <a:p>
            <a:pPr marL="0" indent="0">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1. NLP Preprocessing</a:t>
            </a:r>
            <a:endParaRPr lang="en-US" sz="2150" dirty="0"/>
          </a:p>
        </p:txBody>
      </p:sp>
      <p:sp>
        <p:nvSpPr>
          <p:cNvPr id="7" name="Text 4"/>
          <p:cNvSpPr/>
          <p:nvPr/>
        </p:nvSpPr>
        <p:spPr>
          <a:xfrm>
            <a:off x="6913007" y="2819400"/>
            <a:ext cx="3039785" cy="1014413"/>
          </a:xfrm>
          <a:prstGeom prst="rect">
            <a:avLst/>
          </a:prstGeom>
          <a:noFill/>
          <a:ln/>
        </p:spPr>
        <p:txBody>
          <a:bodyPr wrap="square" lIns="0" tIns="0" rIns="0" bIns="0" rtlCol="0" anchor="t"/>
          <a:lstStyle/>
          <a:p>
            <a:pPr marL="0" indent="0">
              <a:lnSpc>
                <a:spcPts val="2650"/>
              </a:lnSpc>
              <a:buNone/>
            </a:pPr>
            <a:r>
              <a:rPr lang="en-US" sz="1650" kern="0" spc="-33" dirty="0">
                <a:solidFill>
                  <a:srgbClr val="E0D6DE"/>
                </a:solidFill>
                <a:latin typeface="Inter" pitchFamily="34" charset="0"/>
                <a:ea typeface="Inter" pitchFamily="34" charset="-122"/>
                <a:cs typeface="Inter" pitchFamily="34" charset="-120"/>
              </a:rPr>
              <a:t>Data is cleaned, tokenized, and prepared for the RoBERTa model.</a:t>
            </a:r>
            <a:endParaRPr lang="en-US" sz="1650" dirty="0"/>
          </a:p>
        </p:txBody>
      </p:sp>
      <p:sp>
        <p:nvSpPr>
          <p:cNvPr id="8" name="Shape 5"/>
          <p:cNvSpPr/>
          <p:nvPr/>
        </p:nvSpPr>
        <p:spPr>
          <a:xfrm>
            <a:off x="10164128" y="2345888"/>
            <a:ext cx="475536" cy="475536"/>
          </a:xfrm>
          <a:prstGeom prst="roundRect">
            <a:avLst>
              <a:gd name="adj" fmla="val 18668"/>
            </a:avLst>
          </a:prstGeom>
          <a:solidFill>
            <a:srgbClr val="2F1D63"/>
          </a:solidFill>
          <a:ln w="7620">
            <a:solidFill>
              <a:srgbClr val="48367C"/>
            </a:solidFill>
            <a:prstDash val="solid"/>
          </a:ln>
        </p:spPr>
      </p:sp>
      <p:sp>
        <p:nvSpPr>
          <p:cNvPr id="9" name="Text 6"/>
          <p:cNvSpPr/>
          <p:nvPr/>
        </p:nvSpPr>
        <p:spPr>
          <a:xfrm>
            <a:off x="10310813" y="2417207"/>
            <a:ext cx="182047" cy="332899"/>
          </a:xfrm>
          <a:prstGeom prst="rect">
            <a:avLst/>
          </a:prstGeom>
          <a:noFill/>
          <a:ln/>
        </p:spPr>
        <p:txBody>
          <a:bodyPr wrap="none" lIns="0" tIns="0" rIns="0" bIns="0" rtlCol="0" anchor="t"/>
          <a:lstStyle/>
          <a:p>
            <a:pPr marL="0" indent="0" algn="ctr">
              <a:lnSpc>
                <a:spcPts val="2600"/>
              </a:lnSpc>
              <a:buNone/>
            </a:pPr>
            <a:r>
              <a:rPr lang="en-US" sz="2600" b="1" kern="0" spc="-52" dirty="0">
                <a:solidFill>
                  <a:srgbClr val="E0D6DE"/>
                </a:solidFill>
                <a:latin typeface="Petrona Bold" pitchFamily="34" charset="0"/>
                <a:ea typeface="Petrona Bold" pitchFamily="34" charset="-122"/>
                <a:cs typeface="Petrona Bold" pitchFamily="34" charset="-120"/>
              </a:rPr>
              <a:t>2</a:t>
            </a:r>
            <a:endParaRPr lang="en-US" sz="2600" dirty="0"/>
          </a:p>
        </p:txBody>
      </p:sp>
      <p:sp>
        <p:nvSpPr>
          <p:cNvPr id="10" name="Text 7"/>
          <p:cNvSpPr/>
          <p:nvPr/>
        </p:nvSpPr>
        <p:spPr>
          <a:xfrm>
            <a:off x="10850999" y="2345888"/>
            <a:ext cx="3039785" cy="693420"/>
          </a:xfrm>
          <a:prstGeom prst="rect">
            <a:avLst/>
          </a:prstGeom>
          <a:noFill/>
          <a:ln/>
        </p:spPr>
        <p:txBody>
          <a:bodyPr wrap="square" lIns="0" tIns="0" rIns="0" bIns="0" rtlCol="0" anchor="t"/>
          <a:lstStyle/>
          <a:p>
            <a:pPr marL="0" indent="0">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2. RoBERTa for Sentiment Analysis</a:t>
            </a:r>
            <a:endParaRPr lang="en-US" sz="2150" dirty="0"/>
          </a:p>
        </p:txBody>
      </p:sp>
      <p:sp>
        <p:nvSpPr>
          <p:cNvPr id="11" name="Text 8"/>
          <p:cNvSpPr/>
          <p:nvPr/>
        </p:nvSpPr>
        <p:spPr>
          <a:xfrm>
            <a:off x="10850999" y="3166110"/>
            <a:ext cx="3039785" cy="1690687"/>
          </a:xfrm>
          <a:prstGeom prst="rect">
            <a:avLst/>
          </a:prstGeom>
          <a:noFill/>
          <a:ln/>
        </p:spPr>
        <p:txBody>
          <a:bodyPr wrap="square" lIns="0" tIns="0" rIns="0" bIns="0" rtlCol="0" anchor="t"/>
          <a:lstStyle/>
          <a:p>
            <a:pPr marL="0" indent="0">
              <a:lnSpc>
                <a:spcPts val="2650"/>
              </a:lnSpc>
              <a:buNone/>
            </a:pPr>
            <a:r>
              <a:rPr lang="en-US" sz="1650" kern="0" spc="-33" dirty="0">
                <a:solidFill>
                  <a:srgbClr val="E0D6DE"/>
                </a:solidFill>
                <a:latin typeface="Inter" pitchFamily="34" charset="0"/>
                <a:ea typeface="Inter" pitchFamily="34" charset="-122"/>
                <a:cs typeface="Inter" pitchFamily="34" charset="-120"/>
              </a:rPr>
              <a:t>The robust RoBERTa model is fine-tuned for sentiment classification, providing accurate insights into customer emotions.</a:t>
            </a:r>
            <a:endParaRPr lang="en-US" sz="1650" dirty="0"/>
          </a:p>
        </p:txBody>
      </p:sp>
      <p:sp>
        <p:nvSpPr>
          <p:cNvPr id="12" name="Shape 9"/>
          <p:cNvSpPr/>
          <p:nvPr/>
        </p:nvSpPr>
        <p:spPr>
          <a:xfrm>
            <a:off x="6226135" y="5305901"/>
            <a:ext cx="475536" cy="475536"/>
          </a:xfrm>
          <a:prstGeom prst="roundRect">
            <a:avLst>
              <a:gd name="adj" fmla="val 18668"/>
            </a:avLst>
          </a:prstGeom>
          <a:solidFill>
            <a:srgbClr val="2F1D63"/>
          </a:solidFill>
          <a:ln w="7620">
            <a:solidFill>
              <a:srgbClr val="48367C"/>
            </a:solidFill>
            <a:prstDash val="solid"/>
          </a:ln>
        </p:spPr>
      </p:sp>
      <p:sp>
        <p:nvSpPr>
          <p:cNvPr id="13" name="Text 10"/>
          <p:cNvSpPr/>
          <p:nvPr/>
        </p:nvSpPr>
        <p:spPr>
          <a:xfrm>
            <a:off x="6372939" y="5377220"/>
            <a:ext cx="181808" cy="332899"/>
          </a:xfrm>
          <a:prstGeom prst="rect">
            <a:avLst/>
          </a:prstGeom>
          <a:noFill/>
          <a:ln/>
        </p:spPr>
        <p:txBody>
          <a:bodyPr wrap="none" lIns="0" tIns="0" rIns="0" bIns="0" rtlCol="0" anchor="t"/>
          <a:lstStyle/>
          <a:p>
            <a:pPr marL="0" indent="0" algn="ctr">
              <a:lnSpc>
                <a:spcPts val="2600"/>
              </a:lnSpc>
              <a:buNone/>
            </a:pPr>
            <a:r>
              <a:rPr lang="en-US" sz="2600" b="1" kern="0" spc="-52" dirty="0">
                <a:solidFill>
                  <a:srgbClr val="E0D6DE"/>
                </a:solidFill>
                <a:latin typeface="Petrona Bold" pitchFamily="34" charset="0"/>
                <a:ea typeface="Petrona Bold" pitchFamily="34" charset="-122"/>
                <a:cs typeface="Petrona Bold" pitchFamily="34" charset="-120"/>
              </a:rPr>
              <a:t>3</a:t>
            </a:r>
            <a:endParaRPr lang="en-US" sz="2600" dirty="0"/>
          </a:p>
        </p:txBody>
      </p:sp>
      <p:sp>
        <p:nvSpPr>
          <p:cNvPr id="14" name="Text 11"/>
          <p:cNvSpPr/>
          <p:nvPr/>
        </p:nvSpPr>
        <p:spPr>
          <a:xfrm>
            <a:off x="6913007" y="5305901"/>
            <a:ext cx="2774156" cy="346710"/>
          </a:xfrm>
          <a:prstGeom prst="rect">
            <a:avLst/>
          </a:prstGeom>
          <a:noFill/>
          <a:ln/>
        </p:spPr>
        <p:txBody>
          <a:bodyPr wrap="none" lIns="0" tIns="0" rIns="0" bIns="0" rtlCol="0" anchor="t"/>
          <a:lstStyle/>
          <a:p>
            <a:pPr marL="0" indent="0">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3. Topic Modeling</a:t>
            </a:r>
            <a:endParaRPr lang="en-US" sz="2150" dirty="0"/>
          </a:p>
        </p:txBody>
      </p:sp>
      <p:sp>
        <p:nvSpPr>
          <p:cNvPr id="15" name="Text 12"/>
          <p:cNvSpPr/>
          <p:nvPr/>
        </p:nvSpPr>
        <p:spPr>
          <a:xfrm>
            <a:off x="6913007" y="5779413"/>
            <a:ext cx="3039785" cy="1352550"/>
          </a:xfrm>
          <a:prstGeom prst="rect">
            <a:avLst/>
          </a:prstGeom>
          <a:noFill/>
          <a:ln/>
        </p:spPr>
        <p:txBody>
          <a:bodyPr wrap="square" lIns="0" tIns="0" rIns="0" bIns="0" rtlCol="0" anchor="t"/>
          <a:lstStyle/>
          <a:p>
            <a:pPr marL="0" indent="0">
              <a:lnSpc>
                <a:spcPts val="2650"/>
              </a:lnSpc>
              <a:buNone/>
            </a:pPr>
            <a:r>
              <a:rPr lang="en-US" sz="1650" kern="0" spc="-33" dirty="0">
                <a:solidFill>
                  <a:srgbClr val="E0D6DE"/>
                </a:solidFill>
                <a:latin typeface="Inter" pitchFamily="34" charset="0"/>
                <a:ea typeface="Inter" pitchFamily="34" charset="-122"/>
                <a:cs typeface="Inter" pitchFamily="34" charset="-120"/>
              </a:rPr>
              <a:t>Advanced NLP techniques like Latent Dirichlet Allocation (LDA) are used to extract key themes from reviews.</a:t>
            </a:r>
            <a:endParaRPr lang="en-US" sz="1650" dirty="0"/>
          </a:p>
        </p:txBody>
      </p:sp>
      <p:sp>
        <p:nvSpPr>
          <p:cNvPr id="16" name="Shape 13"/>
          <p:cNvSpPr/>
          <p:nvPr/>
        </p:nvSpPr>
        <p:spPr>
          <a:xfrm>
            <a:off x="10164128" y="5305901"/>
            <a:ext cx="475536" cy="475536"/>
          </a:xfrm>
          <a:prstGeom prst="roundRect">
            <a:avLst>
              <a:gd name="adj" fmla="val 18668"/>
            </a:avLst>
          </a:prstGeom>
          <a:solidFill>
            <a:srgbClr val="2F1D63"/>
          </a:solidFill>
          <a:ln w="7620">
            <a:solidFill>
              <a:srgbClr val="48367C"/>
            </a:solidFill>
            <a:prstDash val="solid"/>
          </a:ln>
        </p:spPr>
      </p:sp>
      <p:sp>
        <p:nvSpPr>
          <p:cNvPr id="17" name="Text 14"/>
          <p:cNvSpPr/>
          <p:nvPr/>
        </p:nvSpPr>
        <p:spPr>
          <a:xfrm>
            <a:off x="10315456" y="5377220"/>
            <a:ext cx="172760" cy="332899"/>
          </a:xfrm>
          <a:prstGeom prst="rect">
            <a:avLst/>
          </a:prstGeom>
          <a:noFill/>
          <a:ln/>
        </p:spPr>
        <p:txBody>
          <a:bodyPr wrap="none" lIns="0" tIns="0" rIns="0" bIns="0" rtlCol="0" anchor="t"/>
          <a:lstStyle/>
          <a:p>
            <a:pPr marL="0" indent="0" algn="ctr">
              <a:lnSpc>
                <a:spcPts val="2600"/>
              </a:lnSpc>
              <a:buNone/>
            </a:pPr>
            <a:r>
              <a:rPr lang="en-US" sz="2600" b="1" kern="0" spc="-52" dirty="0">
                <a:solidFill>
                  <a:srgbClr val="E0D6DE"/>
                </a:solidFill>
                <a:latin typeface="Petrona Bold" pitchFamily="34" charset="0"/>
                <a:ea typeface="Petrona Bold" pitchFamily="34" charset="-122"/>
                <a:cs typeface="Petrona Bold" pitchFamily="34" charset="-120"/>
              </a:rPr>
              <a:t>4</a:t>
            </a:r>
            <a:endParaRPr lang="en-US" sz="2600" dirty="0"/>
          </a:p>
        </p:txBody>
      </p:sp>
      <p:sp>
        <p:nvSpPr>
          <p:cNvPr id="18" name="Text 15"/>
          <p:cNvSpPr/>
          <p:nvPr/>
        </p:nvSpPr>
        <p:spPr>
          <a:xfrm>
            <a:off x="10850999" y="5305901"/>
            <a:ext cx="2774156" cy="346710"/>
          </a:xfrm>
          <a:prstGeom prst="rect">
            <a:avLst/>
          </a:prstGeom>
          <a:noFill/>
          <a:ln/>
        </p:spPr>
        <p:txBody>
          <a:bodyPr wrap="none" lIns="0" tIns="0" rIns="0" bIns="0" rtlCol="0" anchor="t"/>
          <a:lstStyle/>
          <a:p>
            <a:pPr marL="0" indent="0">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4. Trend Analysis</a:t>
            </a:r>
            <a:endParaRPr lang="en-US" sz="2150" dirty="0"/>
          </a:p>
        </p:txBody>
      </p:sp>
      <p:sp>
        <p:nvSpPr>
          <p:cNvPr id="19" name="Text 16"/>
          <p:cNvSpPr/>
          <p:nvPr/>
        </p:nvSpPr>
        <p:spPr>
          <a:xfrm>
            <a:off x="10850999" y="5779413"/>
            <a:ext cx="3039785" cy="1352550"/>
          </a:xfrm>
          <a:prstGeom prst="rect">
            <a:avLst/>
          </a:prstGeom>
          <a:noFill/>
          <a:ln/>
        </p:spPr>
        <p:txBody>
          <a:bodyPr wrap="square" lIns="0" tIns="0" rIns="0" bIns="0" rtlCol="0" anchor="t"/>
          <a:lstStyle/>
          <a:p>
            <a:pPr marL="0" indent="0">
              <a:lnSpc>
                <a:spcPts val="2650"/>
              </a:lnSpc>
              <a:buNone/>
            </a:pPr>
            <a:r>
              <a:rPr lang="en-US" sz="1650" kern="0" spc="-33" dirty="0">
                <a:solidFill>
                  <a:srgbClr val="E0D6DE"/>
                </a:solidFill>
                <a:latin typeface="Inter" pitchFamily="34" charset="0"/>
                <a:ea typeface="Inter" pitchFamily="34" charset="-122"/>
                <a:cs typeface="Inter" pitchFamily="34" charset="-120"/>
              </a:rPr>
              <a:t>Temporal analysis is performed to identify changes in customer sentiment and emerging trends over time.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694742"/>
            <a:ext cx="11061502" cy="744260"/>
          </a:xfrm>
          <a:prstGeom prst="rect">
            <a:avLst/>
          </a:prstGeom>
          <a:noFill/>
          <a:ln/>
        </p:spPr>
        <p:txBody>
          <a:bodyPr wrap="non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Data Preprocessing &amp; Feature Engineering</a:t>
            </a:r>
            <a:endParaRPr lang="en-US" sz="4650" dirty="0"/>
          </a:p>
        </p:txBody>
      </p:sp>
      <p:sp>
        <p:nvSpPr>
          <p:cNvPr id="3" name="Text 1"/>
          <p:cNvSpPr/>
          <p:nvPr/>
        </p:nvSpPr>
        <p:spPr>
          <a:xfrm>
            <a:off x="793790" y="4005977"/>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Data Cleaning</a:t>
            </a:r>
            <a:endParaRPr lang="en-US" sz="2300" dirty="0"/>
          </a:p>
        </p:txBody>
      </p:sp>
      <p:sp>
        <p:nvSpPr>
          <p:cNvPr id="4" name="Text 2"/>
          <p:cNvSpPr/>
          <p:nvPr/>
        </p:nvSpPr>
        <p:spPr>
          <a:xfrm>
            <a:off x="793790" y="4604861"/>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Irrelevant data is removed, and text is normalized for consistency.</a:t>
            </a:r>
            <a:endParaRPr lang="en-US" sz="1750" dirty="0"/>
          </a:p>
        </p:txBody>
      </p:sp>
      <p:sp>
        <p:nvSpPr>
          <p:cNvPr id="5" name="Text 3"/>
          <p:cNvSpPr/>
          <p:nvPr/>
        </p:nvSpPr>
        <p:spPr>
          <a:xfrm>
            <a:off x="7599521" y="4005977"/>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Feature Engineering</a:t>
            </a:r>
            <a:endParaRPr lang="en-US" sz="2300" dirty="0"/>
          </a:p>
        </p:txBody>
      </p:sp>
      <p:sp>
        <p:nvSpPr>
          <p:cNvPr id="6" name="Text 4"/>
          <p:cNvSpPr/>
          <p:nvPr/>
        </p:nvSpPr>
        <p:spPr>
          <a:xfrm>
            <a:off x="7599521" y="4604861"/>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Features are extracted from text, such as word counts, sentiment scores, and topic distributions.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3420" y="865465"/>
            <a:ext cx="7008495" cy="650081"/>
          </a:xfrm>
          <a:prstGeom prst="rect">
            <a:avLst/>
          </a:prstGeom>
          <a:noFill/>
          <a:ln/>
        </p:spPr>
        <p:txBody>
          <a:bodyPr wrap="none" lIns="0" tIns="0" rIns="0" bIns="0" rtlCol="0" anchor="t"/>
          <a:lstStyle/>
          <a:p>
            <a:pPr marL="0" indent="0">
              <a:lnSpc>
                <a:spcPts val="5100"/>
              </a:lnSpc>
              <a:buNone/>
            </a:pPr>
            <a:r>
              <a:rPr lang="en-US" sz="4050" b="1" kern="0" spc="-82" dirty="0">
                <a:solidFill>
                  <a:srgbClr val="FF8AAF"/>
                </a:solidFill>
                <a:latin typeface="Petrona Bold" pitchFamily="34" charset="0"/>
                <a:ea typeface="Petrona Bold" pitchFamily="34" charset="-122"/>
                <a:cs typeface="Petrona Bold" pitchFamily="34" charset="-120"/>
              </a:rPr>
              <a:t>Streamlit-based User Interface</a:t>
            </a:r>
            <a:endParaRPr lang="en-US" sz="4050" dirty="0"/>
          </a:p>
        </p:txBody>
      </p:sp>
      <p:pic>
        <p:nvPicPr>
          <p:cNvPr id="4" name="Image 1" descr="preencoded.png"/>
          <p:cNvPicPr>
            <a:picLocks noChangeAspect="1"/>
          </p:cNvPicPr>
          <p:nvPr/>
        </p:nvPicPr>
        <p:blipFill>
          <a:blip r:embed="rId4"/>
          <a:stretch>
            <a:fillRect/>
          </a:stretch>
        </p:blipFill>
        <p:spPr>
          <a:xfrm>
            <a:off x="693420" y="1812727"/>
            <a:ext cx="495300" cy="495300"/>
          </a:xfrm>
          <a:prstGeom prst="rect">
            <a:avLst/>
          </a:prstGeom>
        </p:spPr>
      </p:pic>
      <p:sp>
        <p:nvSpPr>
          <p:cNvPr id="5" name="Text 1"/>
          <p:cNvSpPr/>
          <p:nvPr/>
        </p:nvSpPr>
        <p:spPr>
          <a:xfrm>
            <a:off x="693420" y="2506147"/>
            <a:ext cx="2600325" cy="325041"/>
          </a:xfrm>
          <a:prstGeom prst="rect">
            <a:avLst/>
          </a:prstGeom>
          <a:noFill/>
          <a:ln/>
        </p:spPr>
        <p:txBody>
          <a:bodyPr wrap="none" lIns="0" tIns="0" rIns="0" bIns="0" rtlCol="0" anchor="t"/>
          <a:lstStyle/>
          <a:p>
            <a:pPr marL="0" indent="0" algn="l">
              <a:lnSpc>
                <a:spcPts val="2550"/>
              </a:lnSpc>
              <a:buNone/>
            </a:pPr>
            <a:r>
              <a:rPr lang="en-US" sz="2000" b="1" kern="0" spc="-41" dirty="0">
                <a:solidFill>
                  <a:srgbClr val="E0D6DE"/>
                </a:solidFill>
                <a:latin typeface="Petrona Bold" pitchFamily="34" charset="0"/>
                <a:ea typeface="Petrona Bold" pitchFamily="34" charset="-122"/>
                <a:cs typeface="Petrona Bold" pitchFamily="34" charset="-120"/>
              </a:rPr>
              <a:t>Interactive Dashboard</a:t>
            </a:r>
            <a:endParaRPr lang="en-US" sz="2000" dirty="0"/>
          </a:p>
        </p:txBody>
      </p:sp>
      <p:sp>
        <p:nvSpPr>
          <p:cNvPr id="6" name="Text 2"/>
          <p:cNvSpPr/>
          <p:nvPr/>
        </p:nvSpPr>
        <p:spPr>
          <a:xfrm>
            <a:off x="693420" y="2950012"/>
            <a:ext cx="7757160" cy="316944"/>
          </a:xfrm>
          <a:prstGeom prst="rect">
            <a:avLst/>
          </a:prstGeom>
          <a:noFill/>
          <a:ln/>
        </p:spPr>
        <p:txBody>
          <a:bodyPr wrap="none" lIns="0" tIns="0" rIns="0" bIns="0" rtlCol="0" anchor="t"/>
          <a:lstStyle/>
          <a:p>
            <a:pPr marL="0" indent="0" algn="l">
              <a:lnSpc>
                <a:spcPts val="2450"/>
              </a:lnSpc>
              <a:buNone/>
            </a:pPr>
            <a:r>
              <a:rPr lang="en-US" sz="1550" kern="0" spc="-31" dirty="0">
                <a:solidFill>
                  <a:srgbClr val="E0D6DE"/>
                </a:solidFill>
                <a:latin typeface="Inter" pitchFamily="34" charset="0"/>
                <a:ea typeface="Inter" pitchFamily="34" charset="-122"/>
                <a:cs typeface="Inter" pitchFamily="34" charset="-120"/>
              </a:rPr>
              <a:t>Users can explore visualizations, filter data, and generate reports.</a:t>
            </a:r>
            <a:endParaRPr lang="en-US" sz="1550" dirty="0"/>
          </a:p>
        </p:txBody>
      </p:sp>
      <p:pic>
        <p:nvPicPr>
          <p:cNvPr id="7" name="Image 2" descr="preencoded.png"/>
          <p:cNvPicPr>
            <a:picLocks noChangeAspect="1"/>
          </p:cNvPicPr>
          <p:nvPr/>
        </p:nvPicPr>
        <p:blipFill>
          <a:blip r:embed="rId5"/>
          <a:stretch>
            <a:fillRect/>
          </a:stretch>
        </p:blipFill>
        <p:spPr>
          <a:xfrm>
            <a:off x="693420" y="3861316"/>
            <a:ext cx="495300" cy="495300"/>
          </a:xfrm>
          <a:prstGeom prst="rect">
            <a:avLst/>
          </a:prstGeom>
        </p:spPr>
      </p:pic>
      <p:sp>
        <p:nvSpPr>
          <p:cNvPr id="8" name="Text 3"/>
          <p:cNvSpPr/>
          <p:nvPr/>
        </p:nvSpPr>
        <p:spPr>
          <a:xfrm>
            <a:off x="693420" y="4554736"/>
            <a:ext cx="2600325" cy="325041"/>
          </a:xfrm>
          <a:prstGeom prst="rect">
            <a:avLst/>
          </a:prstGeom>
          <a:noFill/>
          <a:ln/>
        </p:spPr>
        <p:txBody>
          <a:bodyPr wrap="none" lIns="0" tIns="0" rIns="0" bIns="0" rtlCol="0" anchor="t"/>
          <a:lstStyle/>
          <a:p>
            <a:pPr marL="0" indent="0" algn="l">
              <a:lnSpc>
                <a:spcPts val="2550"/>
              </a:lnSpc>
              <a:buNone/>
            </a:pPr>
            <a:r>
              <a:rPr lang="en-US" sz="2000" b="1" kern="0" spc="-41" dirty="0">
                <a:solidFill>
                  <a:srgbClr val="E0D6DE"/>
                </a:solidFill>
                <a:latin typeface="Petrona Bold" pitchFamily="34" charset="0"/>
                <a:ea typeface="Petrona Bold" pitchFamily="34" charset="-122"/>
                <a:cs typeface="Petrona Bold" pitchFamily="34" charset="-120"/>
              </a:rPr>
              <a:t>Visualizations</a:t>
            </a:r>
            <a:endParaRPr lang="en-US" sz="2000" dirty="0"/>
          </a:p>
        </p:txBody>
      </p:sp>
      <p:sp>
        <p:nvSpPr>
          <p:cNvPr id="9" name="Text 4"/>
          <p:cNvSpPr/>
          <p:nvPr/>
        </p:nvSpPr>
        <p:spPr>
          <a:xfrm>
            <a:off x="693420" y="4998601"/>
            <a:ext cx="7757160" cy="316944"/>
          </a:xfrm>
          <a:prstGeom prst="rect">
            <a:avLst/>
          </a:prstGeom>
          <a:noFill/>
          <a:ln/>
        </p:spPr>
        <p:txBody>
          <a:bodyPr wrap="none" lIns="0" tIns="0" rIns="0" bIns="0" rtlCol="0" anchor="t"/>
          <a:lstStyle/>
          <a:p>
            <a:pPr marL="0" indent="0" algn="l">
              <a:lnSpc>
                <a:spcPts val="2450"/>
              </a:lnSpc>
              <a:buNone/>
            </a:pPr>
            <a:r>
              <a:rPr lang="en-US" sz="1550" kern="0" spc="-31" dirty="0">
                <a:solidFill>
                  <a:srgbClr val="E0D6DE"/>
                </a:solidFill>
                <a:latin typeface="Inter" pitchFamily="34" charset="0"/>
                <a:ea typeface="Inter" pitchFamily="34" charset="-122"/>
                <a:cs typeface="Inter" pitchFamily="34" charset="-120"/>
              </a:rPr>
              <a:t>Sentiment trends, topic distributions, and other insights are presented visually.</a:t>
            </a:r>
            <a:endParaRPr lang="en-US" sz="1550" dirty="0"/>
          </a:p>
        </p:txBody>
      </p:sp>
      <p:pic>
        <p:nvPicPr>
          <p:cNvPr id="10" name="Image 3" descr="preencoded.png"/>
          <p:cNvPicPr>
            <a:picLocks noChangeAspect="1"/>
          </p:cNvPicPr>
          <p:nvPr/>
        </p:nvPicPr>
        <p:blipFill>
          <a:blip r:embed="rId6"/>
          <a:stretch>
            <a:fillRect/>
          </a:stretch>
        </p:blipFill>
        <p:spPr>
          <a:xfrm>
            <a:off x="693420" y="5909905"/>
            <a:ext cx="495300" cy="495300"/>
          </a:xfrm>
          <a:prstGeom prst="rect">
            <a:avLst/>
          </a:prstGeom>
        </p:spPr>
      </p:pic>
      <p:sp>
        <p:nvSpPr>
          <p:cNvPr id="11" name="Text 5"/>
          <p:cNvSpPr/>
          <p:nvPr/>
        </p:nvSpPr>
        <p:spPr>
          <a:xfrm>
            <a:off x="693420" y="6603325"/>
            <a:ext cx="2600325" cy="325041"/>
          </a:xfrm>
          <a:prstGeom prst="rect">
            <a:avLst/>
          </a:prstGeom>
          <a:noFill/>
          <a:ln/>
        </p:spPr>
        <p:txBody>
          <a:bodyPr wrap="none" lIns="0" tIns="0" rIns="0" bIns="0" rtlCol="0" anchor="t"/>
          <a:lstStyle/>
          <a:p>
            <a:pPr marL="0" indent="0" algn="l">
              <a:lnSpc>
                <a:spcPts val="2550"/>
              </a:lnSpc>
              <a:buNone/>
            </a:pPr>
            <a:r>
              <a:rPr lang="en-US" sz="2000" b="1" kern="0" spc="-41" dirty="0">
                <a:solidFill>
                  <a:srgbClr val="E0D6DE"/>
                </a:solidFill>
                <a:latin typeface="Petrona Bold" pitchFamily="34" charset="0"/>
                <a:ea typeface="Petrona Bold" pitchFamily="34" charset="-122"/>
                <a:cs typeface="Petrona Bold" pitchFamily="34" charset="-120"/>
              </a:rPr>
              <a:t>Customizable Reports</a:t>
            </a:r>
            <a:endParaRPr lang="en-US" sz="2000" dirty="0"/>
          </a:p>
        </p:txBody>
      </p:sp>
      <p:sp>
        <p:nvSpPr>
          <p:cNvPr id="12" name="Text 6"/>
          <p:cNvSpPr/>
          <p:nvPr/>
        </p:nvSpPr>
        <p:spPr>
          <a:xfrm>
            <a:off x="693420" y="7047190"/>
            <a:ext cx="7757160" cy="316944"/>
          </a:xfrm>
          <a:prstGeom prst="rect">
            <a:avLst/>
          </a:prstGeom>
          <a:noFill/>
          <a:ln/>
        </p:spPr>
        <p:txBody>
          <a:bodyPr wrap="none" lIns="0" tIns="0" rIns="0" bIns="0" rtlCol="0" anchor="t"/>
          <a:lstStyle/>
          <a:p>
            <a:pPr marL="0" indent="0" algn="l">
              <a:lnSpc>
                <a:spcPts val="2450"/>
              </a:lnSpc>
              <a:buNone/>
            </a:pPr>
            <a:r>
              <a:rPr lang="en-US" sz="1550" kern="0" spc="-31" dirty="0">
                <a:solidFill>
                  <a:srgbClr val="E0D6DE"/>
                </a:solidFill>
                <a:latin typeface="Inter" pitchFamily="34" charset="0"/>
                <a:ea typeface="Inter" pitchFamily="34" charset="-122"/>
                <a:cs typeface="Inter" pitchFamily="34" charset="-120"/>
              </a:rPr>
              <a:t>Users can customize reports to suit their specific needs and requirements.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7349" y="548878"/>
            <a:ext cx="7323415" cy="653772"/>
          </a:xfrm>
          <a:prstGeom prst="rect">
            <a:avLst/>
          </a:prstGeom>
          <a:noFill/>
          <a:ln/>
        </p:spPr>
        <p:txBody>
          <a:bodyPr wrap="none" lIns="0" tIns="0" rIns="0" bIns="0" rtlCol="0" anchor="t"/>
          <a:lstStyle/>
          <a:p>
            <a:pPr marL="0" indent="0">
              <a:lnSpc>
                <a:spcPts val="5100"/>
              </a:lnSpc>
              <a:buNone/>
            </a:pPr>
            <a:r>
              <a:rPr lang="en-US" sz="4100" b="1" kern="0" spc="-82" dirty="0">
                <a:solidFill>
                  <a:srgbClr val="FF8AAF"/>
                </a:solidFill>
                <a:latin typeface="Petrona Bold" pitchFamily="34" charset="0"/>
                <a:ea typeface="Petrona Bold" pitchFamily="34" charset="-122"/>
                <a:cs typeface="Petrona Bold" pitchFamily="34" charset="-120"/>
              </a:rPr>
              <a:t>Technology Stack and Workflow</a:t>
            </a:r>
            <a:endParaRPr lang="en-US" sz="4100" dirty="0"/>
          </a:p>
        </p:txBody>
      </p:sp>
      <p:pic>
        <p:nvPicPr>
          <p:cNvPr id="3" name="Image 0" descr="preencoded.png"/>
          <p:cNvPicPr>
            <a:picLocks noChangeAspect="1"/>
          </p:cNvPicPr>
          <p:nvPr/>
        </p:nvPicPr>
        <p:blipFill>
          <a:blip r:embed="rId3"/>
          <a:stretch>
            <a:fillRect/>
          </a:stretch>
        </p:blipFill>
        <p:spPr>
          <a:xfrm>
            <a:off x="3187303" y="1601153"/>
            <a:ext cx="1637824" cy="1482566"/>
          </a:xfrm>
          <a:prstGeom prst="rect">
            <a:avLst/>
          </a:prstGeom>
        </p:spPr>
      </p:pic>
      <p:sp>
        <p:nvSpPr>
          <p:cNvPr id="4" name="Text 1"/>
          <p:cNvSpPr/>
          <p:nvPr/>
        </p:nvSpPr>
        <p:spPr>
          <a:xfrm>
            <a:off x="3955375" y="2335649"/>
            <a:ext cx="101679" cy="398502"/>
          </a:xfrm>
          <a:prstGeom prst="rect">
            <a:avLst/>
          </a:prstGeom>
          <a:noFill/>
          <a:ln/>
        </p:spPr>
        <p:txBody>
          <a:bodyPr wrap="none" lIns="0" tIns="0" rIns="0" bIns="0" rtlCol="0" anchor="t"/>
          <a:lstStyle/>
          <a:p>
            <a:pPr marL="0" indent="0" algn="ctr">
              <a:lnSpc>
                <a:spcPts val="3100"/>
              </a:lnSpc>
              <a:buNone/>
            </a:pPr>
            <a:r>
              <a:rPr lang="en-US" sz="1950" b="1" kern="0" spc="-39" dirty="0">
                <a:solidFill>
                  <a:srgbClr val="E0D6DE"/>
                </a:solidFill>
                <a:latin typeface="Petrona Bold" pitchFamily="34" charset="0"/>
                <a:ea typeface="Petrona Bold" pitchFamily="34" charset="-122"/>
                <a:cs typeface="Petrona Bold" pitchFamily="34" charset="-120"/>
              </a:rPr>
              <a:t>1</a:t>
            </a:r>
            <a:endParaRPr lang="en-US" sz="1950" dirty="0"/>
          </a:p>
        </p:txBody>
      </p:sp>
      <p:sp>
        <p:nvSpPr>
          <p:cNvPr id="5" name="Text 2"/>
          <p:cNvSpPr/>
          <p:nvPr/>
        </p:nvSpPr>
        <p:spPr>
          <a:xfrm>
            <a:off x="5024318" y="1959769"/>
            <a:ext cx="2615327" cy="326946"/>
          </a:xfrm>
          <a:prstGeom prst="rect">
            <a:avLst/>
          </a:prstGeom>
          <a:noFill/>
          <a:ln/>
        </p:spPr>
        <p:txBody>
          <a:bodyPr wrap="none" lIns="0" tIns="0" rIns="0" bIns="0" rtlCol="0" anchor="t"/>
          <a:lstStyle/>
          <a:p>
            <a:pPr marL="0" indent="0" algn="l">
              <a:lnSpc>
                <a:spcPts val="2550"/>
              </a:lnSpc>
              <a:buNone/>
            </a:pPr>
            <a:r>
              <a:rPr lang="en-US" sz="2050" b="1" kern="0" spc="-41" dirty="0">
                <a:solidFill>
                  <a:srgbClr val="E0D6DE"/>
                </a:solidFill>
                <a:latin typeface="Petrona Bold" pitchFamily="34" charset="0"/>
                <a:ea typeface="Petrona Bold" pitchFamily="34" charset="-122"/>
                <a:cs typeface="Petrona Bold" pitchFamily="34" charset="-120"/>
              </a:rPr>
              <a:t>Python</a:t>
            </a:r>
            <a:endParaRPr lang="en-US" sz="2050" dirty="0"/>
          </a:p>
        </p:txBody>
      </p:sp>
      <p:sp>
        <p:nvSpPr>
          <p:cNvPr id="6" name="Text 3"/>
          <p:cNvSpPr/>
          <p:nvPr/>
        </p:nvSpPr>
        <p:spPr>
          <a:xfrm>
            <a:off x="5024318" y="2406253"/>
            <a:ext cx="5907286" cy="318849"/>
          </a:xfrm>
          <a:prstGeom prst="rect">
            <a:avLst/>
          </a:prstGeom>
          <a:noFill/>
          <a:ln/>
        </p:spPr>
        <p:txBody>
          <a:bodyPr wrap="none" lIns="0" tIns="0" rIns="0" bIns="0" rtlCol="0" anchor="t"/>
          <a:lstStyle/>
          <a:p>
            <a:pPr marL="0" indent="0" algn="l">
              <a:lnSpc>
                <a:spcPts val="2500"/>
              </a:lnSpc>
              <a:buNone/>
            </a:pPr>
            <a:r>
              <a:rPr lang="en-US" sz="1550" kern="0" spc="-31" dirty="0">
                <a:solidFill>
                  <a:srgbClr val="E0D6DE"/>
                </a:solidFill>
                <a:latin typeface="Inter" pitchFamily="34" charset="0"/>
                <a:ea typeface="Inter" pitchFamily="34" charset="-122"/>
                <a:cs typeface="Inter" pitchFamily="34" charset="-120"/>
              </a:rPr>
              <a:t>Core programming language for data analysis and model training.</a:t>
            </a:r>
            <a:endParaRPr lang="en-US" sz="1550" dirty="0"/>
          </a:p>
        </p:txBody>
      </p:sp>
      <p:sp>
        <p:nvSpPr>
          <p:cNvPr id="7" name="Shape 4"/>
          <p:cNvSpPr/>
          <p:nvPr/>
        </p:nvSpPr>
        <p:spPr>
          <a:xfrm>
            <a:off x="4874895" y="3099078"/>
            <a:ext cx="9008388" cy="11430"/>
          </a:xfrm>
          <a:prstGeom prst="roundRect">
            <a:avLst>
              <a:gd name="adj" fmla="val 732223"/>
            </a:avLst>
          </a:prstGeom>
          <a:solidFill>
            <a:srgbClr val="48367C"/>
          </a:solidFill>
          <a:ln/>
        </p:spPr>
      </p:sp>
      <p:pic>
        <p:nvPicPr>
          <p:cNvPr id="8" name="Image 1" descr="preencoded.png"/>
          <p:cNvPicPr>
            <a:picLocks noChangeAspect="1"/>
          </p:cNvPicPr>
          <p:nvPr/>
        </p:nvPicPr>
        <p:blipFill>
          <a:blip r:embed="rId4"/>
          <a:stretch>
            <a:fillRect/>
          </a:stretch>
        </p:blipFill>
        <p:spPr>
          <a:xfrm>
            <a:off x="2368272" y="3133487"/>
            <a:ext cx="3275767" cy="1482566"/>
          </a:xfrm>
          <a:prstGeom prst="rect">
            <a:avLst/>
          </a:prstGeom>
        </p:spPr>
      </p:pic>
      <p:sp>
        <p:nvSpPr>
          <p:cNvPr id="9" name="Text 5"/>
          <p:cNvSpPr/>
          <p:nvPr/>
        </p:nvSpPr>
        <p:spPr>
          <a:xfrm>
            <a:off x="3937992" y="3675459"/>
            <a:ext cx="136208" cy="398502"/>
          </a:xfrm>
          <a:prstGeom prst="rect">
            <a:avLst/>
          </a:prstGeom>
          <a:noFill/>
          <a:ln/>
        </p:spPr>
        <p:txBody>
          <a:bodyPr wrap="none" lIns="0" tIns="0" rIns="0" bIns="0" rtlCol="0" anchor="t"/>
          <a:lstStyle/>
          <a:p>
            <a:pPr marL="0" indent="0" algn="ctr">
              <a:lnSpc>
                <a:spcPts val="3100"/>
              </a:lnSpc>
              <a:buNone/>
            </a:pPr>
            <a:r>
              <a:rPr lang="en-US" sz="1950" b="1" kern="0" spc="-39" dirty="0">
                <a:solidFill>
                  <a:srgbClr val="E0D6DE"/>
                </a:solidFill>
                <a:latin typeface="Petrona Bold" pitchFamily="34" charset="0"/>
                <a:ea typeface="Petrona Bold" pitchFamily="34" charset="-122"/>
                <a:cs typeface="Petrona Bold" pitchFamily="34" charset="-120"/>
              </a:rPr>
              <a:t>2</a:t>
            </a:r>
            <a:endParaRPr lang="en-US" sz="1950" dirty="0"/>
          </a:p>
        </p:txBody>
      </p:sp>
      <p:sp>
        <p:nvSpPr>
          <p:cNvPr id="10" name="Text 6"/>
          <p:cNvSpPr/>
          <p:nvPr/>
        </p:nvSpPr>
        <p:spPr>
          <a:xfrm>
            <a:off x="5843230" y="3332678"/>
            <a:ext cx="2615327" cy="326946"/>
          </a:xfrm>
          <a:prstGeom prst="rect">
            <a:avLst/>
          </a:prstGeom>
          <a:noFill/>
          <a:ln/>
        </p:spPr>
        <p:txBody>
          <a:bodyPr wrap="none" lIns="0" tIns="0" rIns="0" bIns="0" rtlCol="0" anchor="t"/>
          <a:lstStyle/>
          <a:p>
            <a:pPr marL="0" indent="0" algn="l">
              <a:lnSpc>
                <a:spcPts val="2550"/>
              </a:lnSpc>
              <a:buNone/>
            </a:pPr>
            <a:r>
              <a:rPr lang="en-US" sz="2050" b="1" kern="0" spc="-41" dirty="0">
                <a:solidFill>
                  <a:srgbClr val="E0D6DE"/>
                </a:solidFill>
                <a:latin typeface="Petrona Bold" pitchFamily="34" charset="0"/>
                <a:ea typeface="Petrona Bold" pitchFamily="34" charset="-122"/>
                <a:cs typeface="Petrona Bold" pitchFamily="34" charset="-120"/>
              </a:rPr>
              <a:t>NLP Libraries</a:t>
            </a:r>
            <a:endParaRPr lang="en-US" sz="2050" dirty="0"/>
          </a:p>
        </p:txBody>
      </p:sp>
      <p:sp>
        <p:nvSpPr>
          <p:cNvPr id="11" name="Text 7"/>
          <p:cNvSpPr/>
          <p:nvPr/>
        </p:nvSpPr>
        <p:spPr>
          <a:xfrm>
            <a:off x="5843230" y="3779163"/>
            <a:ext cx="7890629" cy="637699"/>
          </a:xfrm>
          <a:prstGeom prst="rect">
            <a:avLst/>
          </a:prstGeom>
          <a:noFill/>
          <a:ln/>
        </p:spPr>
        <p:txBody>
          <a:bodyPr wrap="square" lIns="0" tIns="0" rIns="0" bIns="0" rtlCol="0" anchor="t"/>
          <a:lstStyle/>
          <a:p>
            <a:pPr marL="0" indent="0" algn="l">
              <a:lnSpc>
                <a:spcPts val="2500"/>
              </a:lnSpc>
              <a:buNone/>
            </a:pPr>
            <a:r>
              <a:rPr lang="en-US" sz="1550" kern="0" spc="-31" dirty="0">
                <a:solidFill>
                  <a:srgbClr val="E0D6DE"/>
                </a:solidFill>
                <a:latin typeface="Inter" pitchFamily="34" charset="0"/>
                <a:ea typeface="Inter" pitchFamily="34" charset="-122"/>
                <a:cs typeface="Inter" pitchFamily="34" charset="-120"/>
              </a:rPr>
              <a:t>Libraries like NLTK, SpaCy, and Transformers are used for text preprocessing, sentiment analysis, and topic modeling.</a:t>
            </a:r>
            <a:endParaRPr lang="en-US" sz="1550" dirty="0"/>
          </a:p>
        </p:txBody>
      </p:sp>
      <p:sp>
        <p:nvSpPr>
          <p:cNvPr id="12" name="Shape 8"/>
          <p:cNvSpPr/>
          <p:nvPr/>
        </p:nvSpPr>
        <p:spPr>
          <a:xfrm>
            <a:off x="5693807" y="4631412"/>
            <a:ext cx="8189476" cy="11430"/>
          </a:xfrm>
          <a:prstGeom prst="roundRect">
            <a:avLst>
              <a:gd name="adj" fmla="val 732223"/>
            </a:avLst>
          </a:prstGeom>
          <a:solidFill>
            <a:srgbClr val="48367C"/>
          </a:solidFill>
          <a:ln/>
        </p:spPr>
      </p:sp>
      <p:pic>
        <p:nvPicPr>
          <p:cNvPr id="13" name="Image 2" descr="preencoded.png"/>
          <p:cNvPicPr>
            <a:picLocks noChangeAspect="1"/>
          </p:cNvPicPr>
          <p:nvPr/>
        </p:nvPicPr>
        <p:blipFill>
          <a:blip r:embed="rId5"/>
          <a:stretch>
            <a:fillRect/>
          </a:stretch>
        </p:blipFill>
        <p:spPr>
          <a:xfrm>
            <a:off x="1549360" y="4665821"/>
            <a:ext cx="4913709" cy="1482566"/>
          </a:xfrm>
          <a:prstGeom prst="rect">
            <a:avLst/>
          </a:prstGeom>
        </p:spPr>
      </p:pic>
      <p:sp>
        <p:nvSpPr>
          <p:cNvPr id="14" name="Text 9"/>
          <p:cNvSpPr/>
          <p:nvPr/>
        </p:nvSpPr>
        <p:spPr>
          <a:xfrm>
            <a:off x="3938230" y="5207794"/>
            <a:ext cx="135969" cy="398502"/>
          </a:xfrm>
          <a:prstGeom prst="rect">
            <a:avLst/>
          </a:prstGeom>
          <a:noFill/>
          <a:ln/>
        </p:spPr>
        <p:txBody>
          <a:bodyPr wrap="none" lIns="0" tIns="0" rIns="0" bIns="0" rtlCol="0" anchor="t"/>
          <a:lstStyle/>
          <a:p>
            <a:pPr marL="0" indent="0" algn="ctr">
              <a:lnSpc>
                <a:spcPts val="3100"/>
              </a:lnSpc>
              <a:buNone/>
            </a:pPr>
            <a:r>
              <a:rPr lang="en-US" sz="1950" b="1" kern="0" spc="-39" dirty="0">
                <a:solidFill>
                  <a:srgbClr val="E0D6DE"/>
                </a:solidFill>
                <a:latin typeface="Petrona Bold" pitchFamily="34" charset="0"/>
                <a:ea typeface="Petrona Bold" pitchFamily="34" charset="-122"/>
                <a:cs typeface="Petrona Bold" pitchFamily="34" charset="-120"/>
              </a:rPr>
              <a:t>3</a:t>
            </a:r>
            <a:endParaRPr lang="en-US" sz="1950" dirty="0"/>
          </a:p>
        </p:txBody>
      </p:sp>
      <p:sp>
        <p:nvSpPr>
          <p:cNvPr id="15" name="Text 10"/>
          <p:cNvSpPr/>
          <p:nvPr/>
        </p:nvSpPr>
        <p:spPr>
          <a:xfrm>
            <a:off x="6662261" y="4865013"/>
            <a:ext cx="2615327" cy="326946"/>
          </a:xfrm>
          <a:prstGeom prst="rect">
            <a:avLst/>
          </a:prstGeom>
          <a:noFill/>
          <a:ln/>
        </p:spPr>
        <p:txBody>
          <a:bodyPr wrap="none" lIns="0" tIns="0" rIns="0" bIns="0" rtlCol="0" anchor="t"/>
          <a:lstStyle/>
          <a:p>
            <a:pPr marL="0" indent="0" algn="l">
              <a:lnSpc>
                <a:spcPts val="2550"/>
              </a:lnSpc>
              <a:buNone/>
            </a:pPr>
            <a:r>
              <a:rPr lang="en-US" sz="2050" b="1" kern="0" spc="-41" dirty="0">
                <a:solidFill>
                  <a:srgbClr val="E0D6DE"/>
                </a:solidFill>
                <a:latin typeface="Petrona Bold" pitchFamily="34" charset="0"/>
                <a:ea typeface="Petrona Bold" pitchFamily="34" charset="-122"/>
                <a:cs typeface="Petrona Bold" pitchFamily="34" charset="-120"/>
              </a:rPr>
              <a:t>Streamlit</a:t>
            </a:r>
            <a:endParaRPr lang="en-US" sz="2050" dirty="0"/>
          </a:p>
        </p:txBody>
      </p:sp>
      <p:sp>
        <p:nvSpPr>
          <p:cNvPr id="16" name="Text 11"/>
          <p:cNvSpPr/>
          <p:nvPr/>
        </p:nvSpPr>
        <p:spPr>
          <a:xfrm>
            <a:off x="6662261" y="5311497"/>
            <a:ext cx="7071598" cy="637699"/>
          </a:xfrm>
          <a:prstGeom prst="rect">
            <a:avLst/>
          </a:prstGeom>
          <a:noFill/>
          <a:ln/>
        </p:spPr>
        <p:txBody>
          <a:bodyPr wrap="square" lIns="0" tIns="0" rIns="0" bIns="0" rtlCol="0" anchor="t"/>
          <a:lstStyle/>
          <a:p>
            <a:pPr marL="0" indent="0" algn="l">
              <a:lnSpc>
                <a:spcPts val="2500"/>
              </a:lnSpc>
              <a:buNone/>
            </a:pPr>
            <a:r>
              <a:rPr lang="en-US" sz="1550" kern="0" spc="-31" dirty="0">
                <a:solidFill>
                  <a:srgbClr val="E0D6DE"/>
                </a:solidFill>
                <a:latin typeface="Inter" pitchFamily="34" charset="0"/>
                <a:ea typeface="Inter" pitchFamily="34" charset="-122"/>
                <a:cs typeface="Inter" pitchFamily="34" charset="-120"/>
              </a:rPr>
              <a:t>Framework for building interactive web applications for data visualization and user interaction.</a:t>
            </a:r>
            <a:endParaRPr lang="en-US" sz="1550" dirty="0"/>
          </a:p>
        </p:txBody>
      </p:sp>
      <p:sp>
        <p:nvSpPr>
          <p:cNvPr id="17" name="Shape 12"/>
          <p:cNvSpPr/>
          <p:nvPr/>
        </p:nvSpPr>
        <p:spPr>
          <a:xfrm>
            <a:off x="6512838" y="6163747"/>
            <a:ext cx="7370445" cy="11430"/>
          </a:xfrm>
          <a:prstGeom prst="roundRect">
            <a:avLst>
              <a:gd name="adj" fmla="val 732223"/>
            </a:avLst>
          </a:prstGeom>
          <a:solidFill>
            <a:srgbClr val="48367C"/>
          </a:solidFill>
          <a:ln/>
        </p:spPr>
      </p:sp>
      <p:pic>
        <p:nvPicPr>
          <p:cNvPr id="18" name="Image 3" descr="preencoded.png"/>
          <p:cNvPicPr>
            <a:picLocks noChangeAspect="1"/>
          </p:cNvPicPr>
          <p:nvPr/>
        </p:nvPicPr>
        <p:blipFill>
          <a:blip r:embed="rId6"/>
          <a:stretch>
            <a:fillRect/>
          </a:stretch>
        </p:blipFill>
        <p:spPr>
          <a:xfrm>
            <a:off x="730329" y="6198156"/>
            <a:ext cx="6551652" cy="1482566"/>
          </a:xfrm>
          <a:prstGeom prst="rect">
            <a:avLst/>
          </a:prstGeom>
        </p:spPr>
      </p:pic>
      <p:sp>
        <p:nvSpPr>
          <p:cNvPr id="19" name="Text 13"/>
          <p:cNvSpPr/>
          <p:nvPr/>
        </p:nvSpPr>
        <p:spPr>
          <a:xfrm>
            <a:off x="3941445" y="6740128"/>
            <a:ext cx="129302" cy="398502"/>
          </a:xfrm>
          <a:prstGeom prst="rect">
            <a:avLst/>
          </a:prstGeom>
          <a:noFill/>
          <a:ln/>
        </p:spPr>
        <p:txBody>
          <a:bodyPr wrap="none" lIns="0" tIns="0" rIns="0" bIns="0" rtlCol="0" anchor="t"/>
          <a:lstStyle/>
          <a:p>
            <a:pPr marL="0" indent="0" algn="ctr">
              <a:lnSpc>
                <a:spcPts val="3100"/>
              </a:lnSpc>
              <a:buNone/>
            </a:pPr>
            <a:r>
              <a:rPr lang="en-US" sz="1950" b="1" kern="0" spc="-39" dirty="0">
                <a:solidFill>
                  <a:srgbClr val="E0D6DE"/>
                </a:solidFill>
                <a:latin typeface="Petrona Bold" pitchFamily="34" charset="0"/>
                <a:ea typeface="Petrona Bold" pitchFamily="34" charset="-122"/>
                <a:cs typeface="Petrona Bold" pitchFamily="34" charset="-120"/>
              </a:rPr>
              <a:t>4</a:t>
            </a:r>
            <a:endParaRPr lang="en-US" sz="1950" dirty="0"/>
          </a:p>
        </p:txBody>
      </p:sp>
      <p:sp>
        <p:nvSpPr>
          <p:cNvPr id="20" name="Text 14"/>
          <p:cNvSpPr/>
          <p:nvPr/>
        </p:nvSpPr>
        <p:spPr>
          <a:xfrm>
            <a:off x="7481173" y="6397347"/>
            <a:ext cx="2615327" cy="326946"/>
          </a:xfrm>
          <a:prstGeom prst="rect">
            <a:avLst/>
          </a:prstGeom>
          <a:noFill/>
          <a:ln/>
        </p:spPr>
        <p:txBody>
          <a:bodyPr wrap="none" lIns="0" tIns="0" rIns="0" bIns="0" rtlCol="0" anchor="t"/>
          <a:lstStyle/>
          <a:p>
            <a:pPr marL="0" indent="0" algn="l">
              <a:lnSpc>
                <a:spcPts val="2550"/>
              </a:lnSpc>
              <a:buNone/>
            </a:pPr>
            <a:r>
              <a:rPr lang="en-US" sz="2050" b="1" kern="0" spc="-41" dirty="0">
                <a:solidFill>
                  <a:srgbClr val="E0D6DE"/>
                </a:solidFill>
                <a:latin typeface="Petrona Bold" pitchFamily="34" charset="0"/>
                <a:ea typeface="Petrona Bold" pitchFamily="34" charset="-122"/>
                <a:cs typeface="Petrona Bold" pitchFamily="34" charset="-120"/>
              </a:rPr>
              <a:t>Database</a:t>
            </a:r>
            <a:endParaRPr lang="en-US" sz="2050" dirty="0"/>
          </a:p>
        </p:txBody>
      </p:sp>
      <p:sp>
        <p:nvSpPr>
          <p:cNvPr id="21" name="Text 15"/>
          <p:cNvSpPr/>
          <p:nvPr/>
        </p:nvSpPr>
        <p:spPr>
          <a:xfrm>
            <a:off x="7481173" y="6843832"/>
            <a:ext cx="6252686" cy="637699"/>
          </a:xfrm>
          <a:prstGeom prst="rect">
            <a:avLst/>
          </a:prstGeom>
          <a:noFill/>
          <a:ln/>
        </p:spPr>
        <p:txBody>
          <a:bodyPr wrap="square" lIns="0" tIns="0" rIns="0" bIns="0" rtlCol="0" anchor="t"/>
          <a:lstStyle/>
          <a:p>
            <a:pPr marL="0" indent="0" algn="l">
              <a:lnSpc>
                <a:spcPts val="2500"/>
              </a:lnSpc>
              <a:buNone/>
            </a:pPr>
            <a:r>
              <a:rPr lang="en-US" sz="1550" kern="0" spc="-31" dirty="0">
                <a:solidFill>
                  <a:srgbClr val="E0D6DE"/>
                </a:solidFill>
                <a:latin typeface="Inter" pitchFamily="34" charset="0"/>
                <a:ea typeface="Inter" pitchFamily="34" charset="-122"/>
                <a:cs typeface="Inter" pitchFamily="34" charset="-120"/>
              </a:rPr>
              <a:t>A database is used to store and manage the collected data for efficient retrieval and analysis.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6628" y="655558"/>
            <a:ext cx="7074456" cy="606147"/>
          </a:xfrm>
          <a:prstGeom prst="rect">
            <a:avLst/>
          </a:prstGeom>
          <a:noFill/>
          <a:ln/>
        </p:spPr>
        <p:txBody>
          <a:bodyPr wrap="none" lIns="0" tIns="0" rIns="0" bIns="0" rtlCol="0" anchor="t"/>
          <a:lstStyle/>
          <a:p>
            <a:pPr marL="0" indent="0">
              <a:lnSpc>
                <a:spcPts val="4750"/>
              </a:lnSpc>
              <a:buNone/>
            </a:pPr>
            <a:r>
              <a:rPr lang="en-US" sz="3800" b="1" kern="0" spc="-76" dirty="0">
                <a:solidFill>
                  <a:srgbClr val="FF8AAF"/>
                </a:solidFill>
                <a:latin typeface="Petrona Bold" pitchFamily="34" charset="0"/>
                <a:ea typeface="Petrona Bold" pitchFamily="34" charset="-122"/>
                <a:cs typeface="Petrona Bold" pitchFamily="34" charset="-120"/>
              </a:rPr>
              <a:t>Model Performance &amp; Evaluation</a:t>
            </a:r>
            <a:endParaRPr lang="en-US" sz="3800" dirty="0"/>
          </a:p>
        </p:txBody>
      </p:sp>
      <p:sp>
        <p:nvSpPr>
          <p:cNvPr id="4" name="Text 1"/>
          <p:cNvSpPr/>
          <p:nvPr/>
        </p:nvSpPr>
        <p:spPr>
          <a:xfrm>
            <a:off x="646628" y="1631037"/>
            <a:ext cx="7850743" cy="609600"/>
          </a:xfrm>
          <a:prstGeom prst="rect">
            <a:avLst/>
          </a:prstGeom>
          <a:noFill/>
          <a:ln/>
        </p:spPr>
        <p:txBody>
          <a:bodyPr wrap="none" lIns="0" tIns="0" rIns="0" bIns="0" rtlCol="0" anchor="t"/>
          <a:lstStyle/>
          <a:p>
            <a:pPr marL="0" indent="0" algn="ctr">
              <a:lnSpc>
                <a:spcPts val="4800"/>
              </a:lnSpc>
              <a:buNone/>
            </a:pPr>
            <a:r>
              <a:rPr lang="en-US" sz="4800" b="1" kern="0" spc="-96" dirty="0">
                <a:solidFill>
                  <a:srgbClr val="E0D6DE"/>
                </a:solidFill>
                <a:latin typeface="Petrona Bold" pitchFamily="34" charset="0"/>
                <a:ea typeface="Petrona Bold" pitchFamily="34" charset="-122"/>
                <a:cs typeface="Petrona Bold" pitchFamily="34" charset="-120"/>
              </a:rPr>
              <a:t>95%</a:t>
            </a:r>
            <a:endParaRPr lang="en-US" sz="4800" dirty="0"/>
          </a:p>
        </p:txBody>
      </p:sp>
      <p:sp>
        <p:nvSpPr>
          <p:cNvPr id="5" name="Text 2"/>
          <p:cNvSpPr/>
          <p:nvPr/>
        </p:nvSpPr>
        <p:spPr>
          <a:xfrm>
            <a:off x="3359587" y="2471380"/>
            <a:ext cx="2424827" cy="303133"/>
          </a:xfrm>
          <a:prstGeom prst="rect">
            <a:avLst/>
          </a:prstGeom>
          <a:noFill/>
          <a:ln/>
        </p:spPr>
        <p:txBody>
          <a:bodyPr wrap="none" lIns="0" tIns="0" rIns="0" bIns="0" rtlCol="0" anchor="t"/>
          <a:lstStyle/>
          <a:p>
            <a:pPr marL="0" indent="0" algn="ctr">
              <a:lnSpc>
                <a:spcPts val="2350"/>
              </a:lnSpc>
              <a:buNone/>
            </a:pPr>
            <a:r>
              <a:rPr lang="en-US" sz="1900" b="1" kern="0" spc="-38" dirty="0">
                <a:solidFill>
                  <a:srgbClr val="E0D6DE"/>
                </a:solidFill>
                <a:latin typeface="Petrona Bold" pitchFamily="34" charset="0"/>
                <a:ea typeface="Petrona Bold" pitchFamily="34" charset="-122"/>
                <a:cs typeface="Petrona Bold" pitchFamily="34" charset="-120"/>
              </a:rPr>
              <a:t>Accuracy</a:t>
            </a:r>
            <a:endParaRPr lang="en-US" sz="1900" dirty="0"/>
          </a:p>
        </p:txBody>
      </p:sp>
      <p:sp>
        <p:nvSpPr>
          <p:cNvPr id="6" name="Text 3"/>
          <p:cNvSpPr/>
          <p:nvPr/>
        </p:nvSpPr>
        <p:spPr>
          <a:xfrm>
            <a:off x="646628" y="2885361"/>
            <a:ext cx="7850743" cy="295632"/>
          </a:xfrm>
          <a:prstGeom prst="rect">
            <a:avLst/>
          </a:prstGeom>
          <a:noFill/>
          <a:ln/>
        </p:spPr>
        <p:txBody>
          <a:bodyPr wrap="none" lIns="0" tIns="0" rIns="0" bIns="0" rtlCol="0" anchor="t"/>
          <a:lstStyle/>
          <a:p>
            <a:pPr marL="0" indent="0" algn="ctr">
              <a:lnSpc>
                <a:spcPts val="2300"/>
              </a:lnSpc>
              <a:buNone/>
            </a:pPr>
            <a:r>
              <a:rPr lang="en-US" sz="1450" kern="0" spc="-29" dirty="0">
                <a:solidFill>
                  <a:srgbClr val="E0D6DE"/>
                </a:solidFill>
                <a:latin typeface="Inter" pitchFamily="34" charset="0"/>
                <a:ea typeface="Inter" pitchFamily="34" charset="-122"/>
                <a:cs typeface="Inter" pitchFamily="34" charset="-120"/>
              </a:rPr>
              <a:t>The model consistently achieves high accuracy in sentiment prediction.</a:t>
            </a:r>
            <a:endParaRPr lang="en-US" sz="1450" dirty="0"/>
          </a:p>
        </p:txBody>
      </p:sp>
      <p:sp>
        <p:nvSpPr>
          <p:cNvPr id="7" name="Text 4"/>
          <p:cNvSpPr/>
          <p:nvPr/>
        </p:nvSpPr>
        <p:spPr>
          <a:xfrm>
            <a:off x="646628" y="3827502"/>
            <a:ext cx="7850743" cy="609600"/>
          </a:xfrm>
          <a:prstGeom prst="rect">
            <a:avLst/>
          </a:prstGeom>
          <a:noFill/>
          <a:ln/>
        </p:spPr>
        <p:txBody>
          <a:bodyPr wrap="none" lIns="0" tIns="0" rIns="0" bIns="0" rtlCol="0" anchor="t"/>
          <a:lstStyle/>
          <a:p>
            <a:pPr marL="0" indent="0" algn="ctr">
              <a:lnSpc>
                <a:spcPts val="4800"/>
              </a:lnSpc>
              <a:buNone/>
            </a:pPr>
            <a:r>
              <a:rPr lang="en-US" sz="4800" b="1" kern="0" spc="-96" dirty="0">
                <a:solidFill>
                  <a:srgbClr val="E0D6DE"/>
                </a:solidFill>
                <a:latin typeface="Petrona Bold" pitchFamily="34" charset="0"/>
                <a:ea typeface="Petrona Bold" pitchFamily="34" charset="-122"/>
                <a:cs typeface="Petrona Bold" pitchFamily="34" charset="-120"/>
              </a:rPr>
              <a:t>92%</a:t>
            </a:r>
            <a:endParaRPr lang="en-US" sz="4800" dirty="0"/>
          </a:p>
        </p:txBody>
      </p:sp>
      <p:sp>
        <p:nvSpPr>
          <p:cNvPr id="8" name="Text 5"/>
          <p:cNvSpPr/>
          <p:nvPr/>
        </p:nvSpPr>
        <p:spPr>
          <a:xfrm>
            <a:off x="3359587" y="4667845"/>
            <a:ext cx="2424827" cy="303133"/>
          </a:xfrm>
          <a:prstGeom prst="rect">
            <a:avLst/>
          </a:prstGeom>
          <a:noFill/>
          <a:ln/>
        </p:spPr>
        <p:txBody>
          <a:bodyPr wrap="none" lIns="0" tIns="0" rIns="0" bIns="0" rtlCol="0" anchor="t"/>
          <a:lstStyle/>
          <a:p>
            <a:pPr marL="0" indent="0" algn="ctr">
              <a:lnSpc>
                <a:spcPts val="2350"/>
              </a:lnSpc>
              <a:buNone/>
            </a:pPr>
            <a:r>
              <a:rPr lang="en-US" sz="1900" b="1" kern="0" spc="-38" dirty="0">
                <a:solidFill>
                  <a:srgbClr val="E0D6DE"/>
                </a:solidFill>
                <a:latin typeface="Petrona Bold" pitchFamily="34" charset="0"/>
                <a:ea typeface="Petrona Bold" pitchFamily="34" charset="-122"/>
                <a:cs typeface="Petrona Bold" pitchFamily="34" charset="-120"/>
              </a:rPr>
              <a:t>Precision</a:t>
            </a:r>
            <a:endParaRPr lang="en-US" sz="1900" dirty="0"/>
          </a:p>
        </p:txBody>
      </p:sp>
      <p:sp>
        <p:nvSpPr>
          <p:cNvPr id="9" name="Text 6"/>
          <p:cNvSpPr/>
          <p:nvPr/>
        </p:nvSpPr>
        <p:spPr>
          <a:xfrm>
            <a:off x="646628" y="5081826"/>
            <a:ext cx="7850743" cy="295632"/>
          </a:xfrm>
          <a:prstGeom prst="rect">
            <a:avLst/>
          </a:prstGeom>
          <a:noFill/>
          <a:ln/>
        </p:spPr>
        <p:txBody>
          <a:bodyPr wrap="none" lIns="0" tIns="0" rIns="0" bIns="0" rtlCol="0" anchor="t"/>
          <a:lstStyle/>
          <a:p>
            <a:pPr marL="0" indent="0" algn="ctr">
              <a:lnSpc>
                <a:spcPts val="2300"/>
              </a:lnSpc>
              <a:buNone/>
            </a:pPr>
            <a:r>
              <a:rPr lang="en-US" sz="1450" kern="0" spc="-29" dirty="0">
                <a:solidFill>
                  <a:srgbClr val="E0D6DE"/>
                </a:solidFill>
                <a:latin typeface="Inter" pitchFamily="34" charset="0"/>
                <a:ea typeface="Inter" pitchFamily="34" charset="-122"/>
                <a:cs typeface="Inter" pitchFamily="34" charset="-120"/>
              </a:rPr>
              <a:t>The model demonstrates high precision, identifying true positives with minimal false positives.</a:t>
            </a:r>
            <a:endParaRPr lang="en-US" sz="1450" dirty="0"/>
          </a:p>
        </p:txBody>
      </p:sp>
      <p:sp>
        <p:nvSpPr>
          <p:cNvPr id="10" name="Text 7"/>
          <p:cNvSpPr/>
          <p:nvPr/>
        </p:nvSpPr>
        <p:spPr>
          <a:xfrm>
            <a:off x="646628" y="6023967"/>
            <a:ext cx="7850743" cy="609600"/>
          </a:xfrm>
          <a:prstGeom prst="rect">
            <a:avLst/>
          </a:prstGeom>
          <a:noFill/>
          <a:ln/>
        </p:spPr>
        <p:txBody>
          <a:bodyPr wrap="none" lIns="0" tIns="0" rIns="0" bIns="0" rtlCol="0" anchor="t"/>
          <a:lstStyle/>
          <a:p>
            <a:pPr marL="0" indent="0" algn="ctr">
              <a:lnSpc>
                <a:spcPts val="4800"/>
              </a:lnSpc>
              <a:buNone/>
            </a:pPr>
            <a:r>
              <a:rPr lang="en-US" sz="4800" b="1" kern="0" spc="-96" dirty="0">
                <a:solidFill>
                  <a:srgbClr val="E0D6DE"/>
                </a:solidFill>
                <a:latin typeface="Petrona Bold" pitchFamily="34" charset="0"/>
                <a:ea typeface="Petrona Bold" pitchFamily="34" charset="-122"/>
                <a:cs typeface="Petrona Bold" pitchFamily="34" charset="-120"/>
              </a:rPr>
              <a:t>90%</a:t>
            </a:r>
            <a:endParaRPr lang="en-US" sz="4800" dirty="0"/>
          </a:p>
        </p:txBody>
      </p:sp>
      <p:sp>
        <p:nvSpPr>
          <p:cNvPr id="11" name="Text 8"/>
          <p:cNvSpPr/>
          <p:nvPr/>
        </p:nvSpPr>
        <p:spPr>
          <a:xfrm>
            <a:off x="3359587" y="6864310"/>
            <a:ext cx="2424827" cy="303133"/>
          </a:xfrm>
          <a:prstGeom prst="rect">
            <a:avLst/>
          </a:prstGeom>
          <a:noFill/>
          <a:ln/>
        </p:spPr>
        <p:txBody>
          <a:bodyPr wrap="none" lIns="0" tIns="0" rIns="0" bIns="0" rtlCol="0" anchor="t"/>
          <a:lstStyle/>
          <a:p>
            <a:pPr marL="0" indent="0" algn="ctr">
              <a:lnSpc>
                <a:spcPts val="2350"/>
              </a:lnSpc>
              <a:buNone/>
            </a:pPr>
            <a:r>
              <a:rPr lang="en-US" sz="1900" b="1" kern="0" spc="-38" dirty="0">
                <a:solidFill>
                  <a:srgbClr val="E0D6DE"/>
                </a:solidFill>
                <a:latin typeface="Petrona Bold" pitchFamily="34" charset="0"/>
                <a:ea typeface="Petrona Bold" pitchFamily="34" charset="-122"/>
                <a:cs typeface="Petrona Bold" pitchFamily="34" charset="-120"/>
              </a:rPr>
              <a:t>Recall</a:t>
            </a:r>
            <a:endParaRPr lang="en-US" sz="1900" dirty="0"/>
          </a:p>
        </p:txBody>
      </p:sp>
      <p:sp>
        <p:nvSpPr>
          <p:cNvPr id="12" name="Text 9"/>
          <p:cNvSpPr/>
          <p:nvPr/>
        </p:nvSpPr>
        <p:spPr>
          <a:xfrm>
            <a:off x="646628" y="7278291"/>
            <a:ext cx="7850743" cy="295632"/>
          </a:xfrm>
          <a:prstGeom prst="rect">
            <a:avLst/>
          </a:prstGeom>
          <a:noFill/>
          <a:ln/>
        </p:spPr>
        <p:txBody>
          <a:bodyPr wrap="none" lIns="0" tIns="0" rIns="0" bIns="0" rtlCol="0" anchor="t"/>
          <a:lstStyle/>
          <a:p>
            <a:pPr marL="0" indent="0" algn="ctr">
              <a:lnSpc>
                <a:spcPts val="2300"/>
              </a:lnSpc>
              <a:buNone/>
            </a:pPr>
            <a:r>
              <a:rPr lang="en-US" sz="1450" kern="0" spc="-29" dirty="0">
                <a:solidFill>
                  <a:srgbClr val="E0D6DE"/>
                </a:solidFill>
                <a:latin typeface="Inter" pitchFamily="34" charset="0"/>
                <a:ea typeface="Inter" pitchFamily="34" charset="-122"/>
                <a:cs typeface="Inter" pitchFamily="34" charset="-120"/>
              </a:rPr>
              <a:t>The model effectively identifies true positives, minimizing the number of false negatives.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1640" y="582692"/>
            <a:ext cx="8169831" cy="695325"/>
          </a:xfrm>
          <a:prstGeom prst="rect">
            <a:avLst/>
          </a:prstGeom>
          <a:noFill/>
          <a:ln/>
        </p:spPr>
        <p:txBody>
          <a:bodyPr wrap="none" lIns="0" tIns="0" rIns="0" bIns="0" rtlCol="0" anchor="t"/>
          <a:lstStyle/>
          <a:p>
            <a:pPr marL="0" indent="0">
              <a:lnSpc>
                <a:spcPts val="5450"/>
              </a:lnSpc>
              <a:buNone/>
            </a:pPr>
            <a:r>
              <a:rPr lang="en-US" sz="4350" b="1" kern="0" spc="-88" dirty="0">
                <a:solidFill>
                  <a:srgbClr val="FF8AAF"/>
                </a:solidFill>
                <a:latin typeface="Petrona Bold" pitchFamily="34" charset="0"/>
                <a:ea typeface="Petrona Bold" pitchFamily="34" charset="-122"/>
                <a:cs typeface="Petrona Bold" pitchFamily="34" charset="-120"/>
              </a:rPr>
              <a:t>Deployment and Delivery Process</a:t>
            </a:r>
            <a:endParaRPr lang="en-US" sz="4350" dirty="0"/>
          </a:p>
        </p:txBody>
      </p:sp>
      <p:sp>
        <p:nvSpPr>
          <p:cNvPr id="3" name="Shape 1"/>
          <p:cNvSpPr/>
          <p:nvPr/>
        </p:nvSpPr>
        <p:spPr>
          <a:xfrm>
            <a:off x="741640" y="1701760"/>
            <a:ext cx="1643301" cy="1237417"/>
          </a:xfrm>
          <a:prstGeom prst="roundRect">
            <a:avLst>
              <a:gd name="adj" fmla="val 7193"/>
            </a:avLst>
          </a:prstGeom>
          <a:solidFill>
            <a:srgbClr val="2F1D63"/>
          </a:solidFill>
          <a:ln w="7620">
            <a:solidFill>
              <a:srgbClr val="48367C"/>
            </a:solidFill>
            <a:prstDash val="solid"/>
          </a:ln>
        </p:spPr>
      </p:sp>
      <p:sp>
        <p:nvSpPr>
          <p:cNvPr id="4" name="Text 2"/>
          <p:cNvSpPr/>
          <p:nvPr/>
        </p:nvSpPr>
        <p:spPr>
          <a:xfrm>
            <a:off x="961073" y="2108478"/>
            <a:ext cx="108109" cy="423863"/>
          </a:xfrm>
          <a:prstGeom prst="rect">
            <a:avLst/>
          </a:prstGeom>
          <a:noFill/>
          <a:ln/>
        </p:spPr>
        <p:txBody>
          <a:bodyPr wrap="none" lIns="0" tIns="0" rIns="0" bIns="0" rtlCol="0" anchor="t"/>
          <a:lstStyle/>
          <a:p>
            <a:pPr marL="0" indent="0" algn="ctr">
              <a:lnSpc>
                <a:spcPts val="3300"/>
              </a:lnSpc>
              <a:buNone/>
            </a:pPr>
            <a:r>
              <a:rPr lang="en-US" sz="2050" b="1" kern="0" spc="-42" dirty="0">
                <a:solidFill>
                  <a:srgbClr val="E0D6DE"/>
                </a:solidFill>
                <a:latin typeface="Petrona Bold" pitchFamily="34" charset="0"/>
                <a:ea typeface="Petrona Bold" pitchFamily="34" charset="-122"/>
                <a:cs typeface="Petrona Bold" pitchFamily="34" charset="-120"/>
              </a:rPr>
              <a:t>1</a:t>
            </a:r>
            <a:endParaRPr lang="en-US" sz="2050" dirty="0"/>
          </a:p>
        </p:txBody>
      </p:sp>
      <p:sp>
        <p:nvSpPr>
          <p:cNvPr id="5" name="Text 3"/>
          <p:cNvSpPr/>
          <p:nvPr/>
        </p:nvSpPr>
        <p:spPr>
          <a:xfrm>
            <a:off x="2596753" y="1913572"/>
            <a:ext cx="2781300" cy="347663"/>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Development</a:t>
            </a:r>
            <a:endParaRPr lang="en-US" sz="2150" dirty="0"/>
          </a:p>
        </p:txBody>
      </p:sp>
      <p:sp>
        <p:nvSpPr>
          <p:cNvPr id="6" name="Text 4"/>
          <p:cNvSpPr/>
          <p:nvPr/>
        </p:nvSpPr>
        <p:spPr>
          <a:xfrm>
            <a:off x="2596753" y="2388275"/>
            <a:ext cx="5840730" cy="339090"/>
          </a:xfrm>
          <a:prstGeom prst="rect">
            <a:avLst/>
          </a:prstGeom>
          <a:noFill/>
          <a:ln/>
        </p:spPr>
        <p:txBody>
          <a:bodyPr wrap="non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The model is developed and trained using a robust workflow.</a:t>
            </a:r>
            <a:endParaRPr lang="en-US" sz="1650" dirty="0"/>
          </a:p>
        </p:txBody>
      </p:sp>
      <p:sp>
        <p:nvSpPr>
          <p:cNvPr id="7" name="Shape 5"/>
          <p:cNvSpPr/>
          <p:nvPr/>
        </p:nvSpPr>
        <p:spPr>
          <a:xfrm>
            <a:off x="2490787" y="2929652"/>
            <a:ext cx="11292126" cy="11430"/>
          </a:xfrm>
          <a:prstGeom prst="roundRect">
            <a:avLst>
              <a:gd name="adj" fmla="val 778691"/>
            </a:avLst>
          </a:prstGeom>
          <a:solidFill>
            <a:srgbClr val="48367C"/>
          </a:solidFill>
          <a:ln/>
        </p:spPr>
      </p:sp>
      <p:sp>
        <p:nvSpPr>
          <p:cNvPr id="8" name="Shape 6"/>
          <p:cNvSpPr/>
          <p:nvPr/>
        </p:nvSpPr>
        <p:spPr>
          <a:xfrm>
            <a:off x="741640" y="3045023"/>
            <a:ext cx="3286720" cy="1237417"/>
          </a:xfrm>
          <a:prstGeom prst="roundRect">
            <a:avLst>
              <a:gd name="adj" fmla="val 7193"/>
            </a:avLst>
          </a:prstGeom>
          <a:solidFill>
            <a:srgbClr val="2F1D63"/>
          </a:solidFill>
          <a:ln w="7620">
            <a:solidFill>
              <a:srgbClr val="48367C"/>
            </a:solidFill>
            <a:prstDash val="solid"/>
          </a:ln>
        </p:spPr>
      </p:sp>
      <p:sp>
        <p:nvSpPr>
          <p:cNvPr id="9" name="Text 7"/>
          <p:cNvSpPr/>
          <p:nvPr/>
        </p:nvSpPr>
        <p:spPr>
          <a:xfrm>
            <a:off x="961073" y="3451741"/>
            <a:ext cx="144899" cy="423863"/>
          </a:xfrm>
          <a:prstGeom prst="rect">
            <a:avLst/>
          </a:prstGeom>
          <a:noFill/>
          <a:ln/>
        </p:spPr>
        <p:txBody>
          <a:bodyPr wrap="none" lIns="0" tIns="0" rIns="0" bIns="0" rtlCol="0" anchor="t"/>
          <a:lstStyle/>
          <a:p>
            <a:pPr marL="0" indent="0" algn="ctr">
              <a:lnSpc>
                <a:spcPts val="3300"/>
              </a:lnSpc>
              <a:buNone/>
            </a:pPr>
            <a:r>
              <a:rPr lang="en-US" sz="2050" b="1" kern="0" spc="-42" dirty="0">
                <a:solidFill>
                  <a:srgbClr val="E0D6DE"/>
                </a:solidFill>
                <a:latin typeface="Petrona Bold" pitchFamily="34" charset="0"/>
                <a:ea typeface="Petrona Bold" pitchFamily="34" charset="-122"/>
                <a:cs typeface="Petrona Bold" pitchFamily="34" charset="-120"/>
              </a:rPr>
              <a:t>2</a:t>
            </a:r>
            <a:endParaRPr lang="en-US" sz="2050" dirty="0"/>
          </a:p>
        </p:txBody>
      </p:sp>
      <p:sp>
        <p:nvSpPr>
          <p:cNvPr id="10" name="Text 8"/>
          <p:cNvSpPr/>
          <p:nvPr/>
        </p:nvSpPr>
        <p:spPr>
          <a:xfrm>
            <a:off x="4240173" y="3256836"/>
            <a:ext cx="2781300" cy="347663"/>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Deployment</a:t>
            </a:r>
            <a:endParaRPr lang="en-US" sz="2150" dirty="0"/>
          </a:p>
        </p:txBody>
      </p:sp>
      <p:sp>
        <p:nvSpPr>
          <p:cNvPr id="11" name="Text 9"/>
          <p:cNvSpPr/>
          <p:nvPr/>
        </p:nvSpPr>
        <p:spPr>
          <a:xfrm>
            <a:off x="4240173" y="3731538"/>
            <a:ext cx="7563922" cy="339090"/>
          </a:xfrm>
          <a:prstGeom prst="rect">
            <a:avLst/>
          </a:prstGeom>
          <a:noFill/>
          <a:ln/>
        </p:spPr>
        <p:txBody>
          <a:bodyPr wrap="non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The model is deployed to a cloud-based server for scalability and accessibility.</a:t>
            </a:r>
            <a:endParaRPr lang="en-US" sz="1650" dirty="0"/>
          </a:p>
        </p:txBody>
      </p:sp>
      <p:sp>
        <p:nvSpPr>
          <p:cNvPr id="12" name="Shape 10"/>
          <p:cNvSpPr/>
          <p:nvPr/>
        </p:nvSpPr>
        <p:spPr>
          <a:xfrm>
            <a:off x="4134207" y="4272915"/>
            <a:ext cx="9648706" cy="11430"/>
          </a:xfrm>
          <a:prstGeom prst="roundRect">
            <a:avLst>
              <a:gd name="adj" fmla="val 778691"/>
            </a:avLst>
          </a:prstGeom>
          <a:solidFill>
            <a:srgbClr val="48367C"/>
          </a:solidFill>
          <a:ln/>
        </p:spPr>
      </p:sp>
      <p:sp>
        <p:nvSpPr>
          <p:cNvPr id="13" name="Shape 11"/>
          <p:cNvSpPr/>
          <p:nvPr/>
        </p:nvSpPr>
        <p:spPr>
          <a:xfrm>
            <a:off x="741640" y="4388287"/>
            <a:ext cx="4930140" cy="1576507"/>
          </a:xfrm>
          <a:prstGeom prst="roundRect">
            <a:avLst>
              <a:gd name="adj" fmla="val 5646"/>
            </a:avLst>
          </a:prstGeom>
          <a:solidFill>
            <a:srgbClr val="2F1D63"/>
          </a:solidFill>
          <a:ln w="7620">
            <a:solidFill>
              <a:srgbClr val="48367C"/>
            </a:solidFill>
            <a:prstDash val="solid"/>
          </a:ln>
        </p:spPr>
      </p:sp>
      <p:sp>
        <p:nvSpPr>
          <p:cNvPr id="14" name="Text 12"/>
          <p:cNvSpPr/>
          <p:nvPr/>
        </p:nvSpPr>
        <p:spPr>
          <a:xfrm>
            <a:off x="961073" y="4964549"/>
            <a:ext cx="144661" cy="423863"/>
          </a:xfrm>
          <a:prstGeom prst="rect">
            <a:avLst/>
          </a:prstGeom>
          <a:noFill/>
          <a:ln/>
        </p:spPr>
        <p:txBody>
          <a:bodyPr wrap="none" lIns="0" tIns="0" rIns="0" bIns="0" rtlCol="0" anchor="t"/>
          <a:lstStyle/>
          <a:p>
            <a:pPr marL="0" indent="0" algn="ctr">
              <a:lnSpc>
                <a:spcPts val="3300"/>
              </a:lnSpc>
              <a:buNone/>
            </a:pPr>
            <a:r>
              <a:rPr lang="en-US" sz="2050" b="1" kern="0" spc="-42" dirty="0">
                <a:solidFill>
                  <a:srgbClr val="E0D6DE"/>
                </a:solidFill>
                <a:latin typeface="Petrona Bold" pitchFamily="34" charset="0"/>
                <a:ea typeface="Petrona Bold" pitchFamily="34" charset="-122"/>
                <a:cs typeface="Petrona Bold" pitchFamily="34" charset="-120"/>
              </a:rPr>
              <a:t>3</a:t>
            </a:r>
            <a:endParaRPr lang="en-US" sz="2050" dirty="0"/>
          </a:p>
        </p:txBody>
      </p:sp>
      <p:sp>
        <p:nvSpPr>
          <p:cNvPr id="15" name="Text 13"/>
          <p:cNvSpPr/>
          <p:nvPr/>
        </p:nvSpPr>
        <p:spPr>
          <a:xfrm>
            <a:off x="5883593" y="4600099"/>
            <a:ext cx="2781300" cy="347663"/>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User Interface</a:t>
            </a:r>
            <a:endParaRPr lang="en-US" sz="2150" dirty="0"/>
          </a:p>
        </p:txBody>
      </p:sp>
      <p:sp>
        <p:nvSpPr>
          <p:cNvPr id="16" name="Text 14"/>
          <p:cNvSpPr/>
          <p:nvPr/>
        </p:nvSpPr>
        <p:spPr>
          <a:xfrm>
            <a:off x="5883593" y="5074801"/>
            <a:ext cx="7793355" cy="678180"/>
          </a:xfrm>
          <a:prstGeom prst="rect">
            <a:avLst/>
          </a:prstGeom>
          <a:noFill/>
          <a:ln/>
        </p:spPr>
        <p:txBody>
          <a:bodyPr wrap="squar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The Streamlit application is deployed, providing a user-friendly interface for accessing insights.</a:t>
            </a:r>
            <a:endParaRPr lang="en-US" sz="1650" dirty="0"/>
          </a:p>
        </p:txBody>
      </p:sp>
      <p:sp>
        <p:nvSpPr>
          <p:cNvPr id="17" name="Shape 15"/>
          <p:cNvSpPr/>
          <p:nvPr/>
        </p:nvSpPr>
        <p:spPr>
          <a:xfrm>
            <a:off x="5777627" y="5955268"/>
            <a:ext cx="8005286" cy="11430"/>
          </a:xfrm>
          <a:prstGeom prst="roundRect">
            <a:avLst>
              <a:gd name="adj" fmla="val 778691"/>
            </a:avLst>
          </a:prstGeom>
          <a:solidFill>
            <a:srgbClr val="48367C"/>
          </a:solidFill>
          <a:ln/>
        </p:spPr>
      </p:sp>
      <p:sp>
        <p:nvSpPr>
          <p:cNvPr id="18" name="Shape 16"/>
          <p:cNvSpPr/>
          <p:nvPr/>
        </p:nvSpPr>
        <p:spPr>
          <a:xfrm>
            <a:off x="741640" y="6070640"/>
            <a:ext cx="6573560" cy="1576507"/>
          </a:xfrm>
          <a:prstGeom prst="roundRect">
            <a:avLst>
              <a:gd name="adj" fmla="val 5646"/>
            </a:avLst>
          </a:prstGeom>
          <a:solidFill>
            <a:srgbClr val="2F1D63"/>
          </a:solidFill>
          <a:ln w="7620">
            <a:solidFill>
              <a:srgbClr val="48367C"/>
            </a:solidFill>
            <a:prstDash val="solid"/>
          </a:ln>
        </p:spPr>
      </p:sp>
      <p:sp>
        <p:nvSpPr>
          <p:cNvPr id="19" name="Text 17"/>
          <p:cNvSpPr/>
          <p:nvPr/>
        </p:nvSpPr>
        <p:spPr>
          <a:xfrm>
            <a:off x="961073" y="6646902"/>
            <a:ext cx="137517" cy="423863"/>
          </a:xfrm>
          <a:prstGeom prst="rect">
            <a:avLst/>
          </a:prstGeom>
          <a:noFill/>
          <a:ln/>
        </p:spPr>
        <p:txBody>
          <a:bodyPr wrap="none" lIns="0" tIns="0" rIns="0" bIns="0" rtlCol="0" anchor="t"/>
          <a:lstStyle/>
          <a:p>
            <a:pPr marL="0" indent="0" algn="ctr">
              <a:lnSpc>
                <a:spcPts val="3300"/>
              </a:lnSpc>
              <a:buNone/>
            </a:pPr>
            <a:r>
              <a:rPr lang="en-US" sz="2050" b="1" kern="0" spc="-42" dirty="0">
                <a:solidFill>
                  <a:srgbClr val="E0D6DE"/>
                </a:solidFill>
                <a:latin typeface="Petrona Bold" pitchFamily="34" charset="0"/>
                <a:ea typeface="Petrona Bold" pitchFamily="34" charset="-122"/>
                <a:cs typeface="Petrona Bold" pitchFamily="34" charset="-120"/>
              </a:rPr>
              <a:t>4</a:t>
            </a:r>
            <a:endParaRPr lang="en-US" sz="2050" dirty="0"/>
          </a:p>
        </p:txBody>
      </p:sp>
      <p:sp>
        <p:nvSpPr>
          <p:cNvPr id="20" name="Text 18"/>
          <p:cNvSpPr/>
          <p:nvPr/>
        </p:nvSpPr>
        <p:spPr>
          <a:xfrm>
            <a:off x="7527012" y="6282452"/>
            <a:ext cx="2781300" cy="347663"/>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Maintenance</a:t>
            </a:r>
            <a:endParaRPr lang="en-US" sz="2150" dirty="0"/>
          </a:p>
        </p:txBody>
      </p:sp>
      <p:sp>
        <p:nvSpPr>
          <p:cNvPr id="21" name="Text 19"/>
          <p:cNvSpPr/>
          <p:nvPr/>
        </p:nvSpPr>
        <p:spPr>
          <a:xfrm>
            <a:off x="7527012" y="6757154"/>
            <a:ext cx="6149935" cy="678180"/>
          </a:xfrm>
          <a:prstGeom prst="rect">
            <a:avLst/>
          </a:prstGeom>
          <a:noFill/>
          <a:ln/>
        </p:spPr>
        <p:txBody>
          <a:bodyPr wrap="squar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Ongoing maintenance ensures the model's accuracy and stability.</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16675"/>
            <a:ext cx="7556421" cy="1488519"/>
          </a:xfrm>
          <a:prstGeom prst="rect">
            <a:avLst/>
          </a:prstGeom>
          <a:noFill/>
          <a:ln/>
        </p:spPr>
        <p:txBody>
          <a:bodyPr wrap="squar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Advanced NLP Techniques Employed</a:t>
            </a:r>
            <a:endParaRPr lang="en-US" sz="4650" dirty="0"/>
          </a:p>
        </p:txBody>
      </p:sp>
      <p:sp>
        <p:nvSpPr>
          <p:cNvPr id="4" name="Shape 1"/>
          <p:cNvSpPr/>
          <p:nvPr/>
        </p:nvSpPr>
        <p:spPr>
          <a:xfrm>
            <a:off x="793790" y="2845356"/>
            <a:ext cx="3664863" cy="2437805"/>
          </a:xfrm>
          <a:prstGeom prst="roundRect">
            <a:avLst>
              <a:gd name="adj" fmla="val 3908"/>
            </a:avLst>
          </a:prstGeom>
          <a:solidFill>
            <a:srgbClr val="2F1D63"/>
          </a:solidFill>
          <a:ln w="7620">
            <a:solidFill>
              <a:srgbClr val="48367C"/>
            </a:solidFill>
            <a:prstDash val="solid"/>
          </a:ln>
        </p:spPr>
      </p:sp>
      <p:sp>
        <p:nvSpPr>
          <p:cNvPr id="5" name="Text 2"/>
          <p:cNvSpPr/>
          <p:nvPr/>
        </p:nvSpPr>
        <p:spPr>
          <a:xfrm>
            <a:off x="1028224" y="3079790"/>
            <a:ext cx="3195995" cy="744141"/>
          </a:xfrm>
          <a:prstGeom prst="rect">
            <a:avLst/>
          </a:prstGeom>
          <a:noFill/>
          <a:ln/>
        </p:spPr>
        <p:txBody>
          <a:bodyPr wrap="square" lIns="0" tIns="0" rIns="0" bIns="0" rtlCol="0" anchor="t"/>
          <a:lstStyle/>
          <a:p>
            <a:pPr marL="0" indent="0">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Named Entity Recognition (NER)</a:t>
            </a:r>
            <a:endParaRPr lang="en-US" sz="2300" dirty="0"/>
          </a:p>
        </p:txBody>
      </p:sp>
      <p:sp>
        <p:nvSpPr>
          <p:cNvPr id="6" name="Text 3"/>
          <p:cNvSpPr/>
          <p:nvPr/>
        </p:nvSpPr>
        <p:spPr>
          <a:xfrm>
            <a:off x="1028224" y="3960019"/>
            <a:ext cx="3195995"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Identifies key entities like product names, brands, and locations within reviews.</a:t>
            </a:r>
            <a:endParaRPr lang="en-US" sz="1750" dirty="0"/>
          </a:p>
        </p:txBody>
      </p:sp>
      <p:sp>
        <p:nvSpPr>
          <p:cNvPr id="7" name="Shape 4"/>
          <p:cNvSpPr/>
          <p:nvPr/>
        </p:nvSpPr>
        <p:spPr>
          <a:xfrm>
            <a:off x="4685467" y="2845356"/>
            <a:ext cx="3664863" cy="2437805"/>
          </a:xfrm>
          <a:prstGeom prst="roundRect">
            <a:avLst>
              <a:gd name="adj" fmla="val 3908"/>
            </a:avLst>
          </a:prstGeom>
          <a:solidFill>
            <a:srgbClr val="2F1D63"/>
          </a:solidFill>
          <a:ln w="7620">
            <a:solidFill>
              <a:srgbClr val="48367C"/>
            </a:solidFill>
            <a:prstDash val="solid"/>
          </a:ln>
        </p:spPr>
      </p:sp>
      <p:sp>
        <p:nvSpPr>
          <p:cNvPr id="8" name="Text 5"/>
          <p:cNvSpPr/>
          <p:nvPr/>
        </p:nvSpPr>
        <p:spPr>
          <a:xfrm>
            <a:off x="4919901" y="3079790"/>
            <a:ext cx="3034903" cy="372070"/>
          </a:xfrm>
          <a:prstGeom prst="rect">
            <a:avLst/>
          </a:prstGeom>
          <a:noFill/>
          <a:ln/>
        </p:spPr>
        <p:txBody>
          <a:bodyPr wrap="none" lIns="0" tIns="0" rIns="0" bIns="0" rtlCol="0" anchor="t"/>
          <a:lstStyle/>
          <a:p>
            <a:pPr marL="0" indent="0">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Part-of-Speech Tagging</a:t>
            </a:r>
            <a:endParaRPr lang="en-US" sz="2300" dirty="0"/>
          </a:p>
        </p:txBody>
      </p:sp>
      <p:sp>
        <p:nvSpPr>
          <p:cNvPr id="9" name="Text 6"/>
          <p:cNvSpPr/>
          <p:nvPr/>
        </p:nvSpPr>
        <p:spPr>
          <a:xfrm>
            <a:off x="4919901" y="3587948"/>
            <a:ext cx="3195995"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Analyzes the grammatical function of words, providing deeper insights into sentence structure and meaning.</a:t>
            </a:r>
            <a:endParaRPr lang="en-US" sz="1750" dirty="0"/>
          </a:p>
        </p:txBody>
      </p:sp>
      <p:sp>
        <p:nvSpPr>
          <p:cNvPr id="10" name="Shape 7"/>
          <p:cNvSpPr/>
          <p:nvPr/>
        </p:nvSpPr>
        <p:spPr>
          <a:xfrm>
            <a:off x="793790" y="5509974"/>
            <a:ext cx="7556421" cy="1702832"/>
          </a:xfrm>
          <a:prstGeom prst="roundRect">
            <a:avLst>
              <a:gd name="adj" fmla="val 5595"/>
            </a:avLst>
          </a:prstGeom>
          <a:solidFill>
            <a:srgbClr val="2F1D63"/>
          </a:solidFill>
          <a:ln w="7620">
            <a:solidFill>
              <a:srgbClr val="48367C"/>
            </a:solidFill>
            <a:prstDash val="solid"/>
          </a:ln>
        </p:spPr>
      </p:sp>
      <p:sp>
        <p:nvSpPr>
          <p:cNvPr id="11" name="Text 8"/>
          <p:cNvSpPr/>
          <p:nvPr/>
        </p:nvSpPr>
        <p:spPr>
          <a:xfrm>
            <a:off x="1028224" y="5744408"/>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Word Embeddings</a:t>
            </a:r>
            <a:endParaRPr lang="en-US" sz="2300" dirty="0"/>
          </a:p>
        </p:txBody>
      </p:sp>
      <p:sp>
        <p:nvSpPr>
          <p:cNvPr id="12" name="Text 9"/>
          <p:cNvSpPr/>
          <p:nvPr/>
        </p:nvSpPr>
        <p:spPr>
          <a:xfrm>
            <a:off x="1028224" y="6252567"/>
            <a:ext cx="7087553"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Transforms words into numerical vectors, allowing the model to understand semantic relationships between words.</a:t>
            </a:r>
            <a:endParaRPr lang="en-US" sz="1750" dirty="0"/>
          </a:p>
        </p:txBody>
      </p:sp>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12</TotalTime>
  <Words>570</Words>
  <Application>Microsoft Office PowerPoint</Application>
  <PresentationFormat>Custom</PresentationFormat>
  <Paragraphs>95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Inter</vt:lpstr>
      <vt:lpstr>Inter Bold</vt:lpstr>
      <vt:lpstr>Arial</vt:lpstr>
      <vt:lpstr>Century Gothic</vt:lpstr>
      <vt:lpstr>Petrona Bold</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Avantika Singh</cp:lastModifiedBy>
  <cp:revision>2</cp:revision>
  <dcterms:created xsi:type="dcterms:W3CDTF">2024-11-17T13:23:53Z</dcterms:created>
  <dcterms:modified xsi:type="dcterms:W3CDTF">2024-11-17T13:36:28Z</dcterms:modified>
</cp:coreProperties>
</file>